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1" r:id="rId3"/>
    <p:sldId id="263" r:id="rId4"/>
    <p:sldId id="265" r:id="rId5"/>
    <p:sldId id="267" r:id="rId6"/>
    <p:sldId id="269" r:id="rId7"/>
    <p:sldId id="272" r:id="rId8"/>
    <p:sldId id="273" r:id="rId9"/>
    <p:sldId id="274" r:id="rId10"/>
  </p:sldIdLst>
  <p:sldSz cx="18288000" cy="10287000"/>
  <p:notesSz cx="6858000" cy="9144000"/>
  <p:embeddedFontLst>
    <p:embeddedFont>
      <p:font typeface="Calibri" panose="020F0502020204030204" pitchFamily="34" charset="0"/>
      <p:regular r:id="rId11"/>
      <p:bold r:id="rId12"/>
      <p:italic r:id="rId13"/>
      <p:boldItalic r:id="rId14"/>
    </p:embeddedFont>
    <p:embeddedFont>
      <p:font typeface="Poppins Bold" panose="00000800000000000000" charset="-18"/>
      <p:regular r:id="rId15"/>
    </p:embeddedFont>
    <p:embeddedFont>
      <p:font typeface="Poppins Light" panose="00000400000000000000" pitchFamily="2" charset="-18"/>
      <p:regular r:id="rId16"/>
      <p:italic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94" autoAdjust="0"/>
    <p:restoredTop sz="94622" autoAdjust="0"/>
  </p:normalViewPr>
  <p:slideViewPr>
    <p:cSldViewPr>
      <p:cViewPr varScale="1">
        <p:scale>
          <a:sx n="46" d="100"/>
          <a:sy n="46" d="100"/>
        </p:scale>
        <p:origin x="254"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29" y="0"/>
            <a:ext cx="18893330" cy="14169998"/>
          </a:xfrm>
          <a:custGeom>
            <a:avLst/>
            <a:gdLst/>
            <a:ahLst/>
            <a:cxnLst/>
            <a:rect l="l" t="t" r="r" b="b"/>
            <a:pathLst>
              <a:path w="18893330" h="14169998">
                <a:moveTo>
                  <a:pt x="0" y="0"/>
                </a:moveTo>
                <a:lnTo>
                  <a:pt x="18893330" y="0"/>
                </a:lnTo>
                <a:lnTo>
                  <a:pt x="18893330" y="14169998"/>
                </a:lnTo>
                <a:lnTo>
                  <a:pt x="0" y="14169998"/>
                </a:lnTo>
                <a:lnTo>
                  <a:pt x="0" y="0"/>
                </a:lnTo>
                <a:close/>
              </a:path>
            </a:pathLst>
          </a:custGeom>
          <a:blipFill>
            <a:blip r:embed="rId2"/>
            <a:stretch>
              <a:fillRect/>
            </a:stretch>
          </a:blipFill>
        </p:spPr>
      </p:sp>
      <p:grpSp>
        <p:nvGrpSpPr>
          <p:cNvPr id="3" name="Group 3"/>
          <p:cNvGrpSpPr/>
          <p:nvPr/>
        </p:nvGrpSpPr>
        <p:grpSpPr>
          <a:xfrm>
            <a:off x="0" y="7200900"/>
            <a:ext cx="3488389" cy="3086100"/>
            <a:chOff x="0" y="0"/>
            <a:chExt cx="918753" cy="812800"/>
          </a:xfrm>
        </p:grpSpPr>
        <p:sp>
          <p:nvSpPr>
            <p:cNvPr id="4" name="Freeform 4"/>
            <p:cNvSpPr/>
            <p:nvPr/>
          </p:nvSpPr>
          <p:spPr>
            <a:xfrm>
              <a:off x="0" y="0"/>
              <a:ext cx="918753" cy="812800"/>
            </a:xfrm>
            <a:custGeom>
              <a:avLst/>
              <a:gdLst/>
              <a:ahLst/>
              <a:cxnLst/>
              <a:rect l="l" t="t" r="r" b="b"/>
              <a:pathLst>
                <a:path w="918753" h="812800">
                  <a:moveTo>
                    <a:pt x="0" y="0"/>
                  </a:moveTo>
                  <a:lnTo>
                    <a:pt x="918753" y="0"/>
                  </a:lnTo>
                  <a:lnTo>
                    <a:pt x="918753" y="812800"/>
                  </a:lnTo>
                  <a:lnTo>
                    <a:pt x="0" y="812800"/>
                  </a:lnTo>
                  <a:close/>
                </a:path>
              </a:pathLst>
            </a:custGeom>
            <a:solidFill>
              <a:srgbClr val="84A6C2">
                <a:alpha val="86667"/>
              </a:srgbClr>
            </a:solidFill>
          </p:spPr>
        </p:sp>
        <p:sp>
          <p:nvSpPr>
            <p:cNvPr id="5" name="TextBox 5"/>
            <p:cNvSpPr txBox="1"/>
            <p:nvPr/>
          </p:nvSpPr>
          <p:spPr>
            <a:xfrm>
              <a:off x="0" y="-38100"/>
              <a:ext cx="918753"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3937244" y="7200900"/>
            <a:ext cx="10413512" cy="3086100"/>
            <a:chOff x="0" y="0"/>
            <a:chExt cx="2742653" cy="812800"/>
          </a:xfrm>
        </p:grpSpPr>
        <p:sp>
          <p:nvSpPr>
            <p:cNvPr id="7" name="Freeform 7"/>
            <p:cNvSpPr/>
            <p:nvPr/>
          </p:nvSpPr>
          <p:spPr>
            <a:xfrm>
              <a:off x="0" y="0"/>
              <a:ext cx="2742654" cy="812800"/>
            </a:xfrm>
            <a:custGeom>
              <a:avLst/>
              <a:gdLst/>
              <a:ahLst/>
              <a:cxnLst/>
              <a:rect l="l" t="t" r="r" b="b"/>
              <a:pathLst>
                <a:path w="2742654" h="812800">
                  <a:moveTo>
                    <a:pt x="0" y="0"/>
                  </a:moveTo>
                  <a:lnTo>
                    <a:pt x="2742654" y="0"/>
                  </a:lnTo>
                  <a:lnTo>
                    <a:pt x="2742654" y="812800"/>
                  </a:lnTo>
                  <a:lnTo>
                    <a:pt x="0" y="812800"/>
                  </a:lnTo>
                  <a:close/>
                </a:path>
              </a:pathLst>
            </a:custGeom>
            <a:solidFill>
              <a:srgbClr val="84A6C2">
                <a:alpha val="86667"/>
              </a:srgbClr>
            </a:solidFill>
          </p:spPr>
        </p:sp>
        <p:sp>
          <p:nvSpPr>
            <p:cNvPr id="8" name="TextBox 8"/>
            <p:cNvSpPr txBox="1"/>
            <p:nvPr/>
          </p:nvSpPr>
          <p:spPr>
            <a:xfrm>
              <a:off x="0" y="-38100"/>
              <a:ext cx="2742653"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a:off x="14799611" y="7200900"/>
            <a:ext cx="3488389" cy="3086100"/>
            <a:chOff x="0" y="0"/>
            <a:chExt cx="918753" cy="812800"/>
          </a:xfrm>
        </p:grpSpPr>
        <p:sp>
          <p:nvSpPr>
            <p:cNvPr id="10" name="Freeform 10"/>
            <p:cNvSpPr/>
            <p:nvPr/>
          </p:nvSpPr>
          <p:spPr>
            <a:xfrm>
              <a:off x="0" y="0"/>
              <a:ext cx="918753" cy="812800"/>
            </a:xfrm>
            <a:custGeom>
              <a:avLst/>
              <a:gdLst/>
              <a:ahLst/>
              <a:cxnLst/>
              <a:rect l="l" t="t" r="r" b="b"/>
              <a:pathLst>
                <a:path w="918753" h="812800">
                  <a:moveTo>
                    <a:pt x="0" y="0"/>
                  </a:moveTo>
                  <a:lnTo>
                    <a:pt x="918753" y="0"/>
                  </a:lnTo>
                  <a:lnTo>
                    <a:pt x="918753" y="812800"/>
                  </a:lnTo>
                  <a:lnTo>
                    <a:pt x="0" y="812800"/>
                  </a:lnTo>
                  <a:close/>
                </a:path>
              </a:pathLst>
            </a:custGeom>
            <a:solidFill>
              <a:srgbClr val="84A6C2">
                <a:alpha val="86667"/>
              </a:srgbClr>
            </a:solidFill>
          </p:spPr>
        </p:sp>
        <p:sp>
          <p:nvSpPr>
            <p:cNvPr id="11" name="TextBox 11"/>
            <p:cNvSpPr txBox="1"/>
            <p:nvPr/>
          </p:nvSpPr>
          <p:spPr>
            <a:xfrm>
              <a:off x="0" y="-38100"/>
              <a:ext cx="918753" cy="850900"/>
            </a:xfrm>
            <a:prstGeom prst="rect">
              <a:avLst/>
            </a:prstGeom>
          </p:spPr>
          <p:txBody>
            <a:bodyPr lIns="50800" tIns="50800" rIns="50800" bIns="50800" rtlCol="0" anchor="ctr"/>
            <a:lstStyle/>
            <a:p>
              <a:pPr algn="ctr">
                <a:lnSpc>
                  <a:spcPts val="2659"/>
                </a:lnSpc>
                <a:spcBef>
                  <a:spcPct val="0"/>
                </a:spcBef>
              </a:pPr>
              <a:endParaRPr/>
            </a:p>
          </p:txBody>
        </p:sp>
      </p:grpSp>
      <p:sp>
        <p:nvSpPr>
          <p:cNvPr id="12" name="TextBox 12"/>
          <p:cNvSpPr txBox="1"/>
          <p:nvPr/>
        </p:nvSpPr>
        <p:spPr>
          <a:xfrm>
            <a:off x="6368653" y="7355817"/>
            <a:ext cx="5550694" cy="1250950"/>
          </a:xfrm>
          <a:prstGeom prst="rect">
            <a:avLst/>
          </a:prstGeom>
        </p:spPr>
        <p:txBody>
          <a:bodyPr lIns="0" tIns="0" rIns="0" bIns="0" rtlCol="0" anchor="t">
            <a:spAutoFit/>
          </a:bodyPr>
          <a:lstStyle/>
          <a:p>
            <a:pPr algn="ctr">
              <a:lnSpc>
                <a:spcPts val="9799"/>
              </a:lnSpc>
            </a:pPr>
            <a:r>
              <a:rPr lang="en-US" sz="6999">
                <a:solidFill>
                  <a:srgbClr val="FFFFFF"/>
                </a:solidFill>
                <a:latin typeface="Poppins Bold"/>
              </a:rPr>
              <a:t>uciekinierzy</a:t>
            </a:r>
          </a:p>
        </p:txBody>
      </p:sp>
      <p:sp>
        <p:nvSpPr>
          <p:cNvPr id="13" name="TextBox 13"/>
          <p:cNvSpPr txBox="1"/>
          <p:nvPr/>
        </p:nvSpPr>
        <p:spPr>
          <a:xfrm>
            <a:off x="6833175" y="8690633"/>
            <a:ext cx="4621649" cy="1250950"/>
          </a:xfrm>
          <a:prstGeom prst="rect">
            <a:avLst/>
          </a:prstGeom>
        </p:spPr>
        <p:txBody>
          <a:bodyPr lIns="0" tIns="0" rIns="0" bIns="0" rtlCol="0" anchor="t">
            <a:spAutoFit/>
          </a:bodyPr>
          <a:lstStyle/>
          <a:p>
            <a:pPr algn="ctr">
              <a:lnSpc>
                <a:spcPts val="9799"/>
              </a:lnSpc>
            </a:pPr>
            <a:r>
              <a:rPr lang="en-US" sz="6999">
                <a:solidFill>
                  <a:srgbClr val="FFFFFF"/>
                </a:solidFill>
                <a:latin typeface="Poppins Bold"/>
              </a:rPr>
              <a:t>z Treblinki</a:t>
            </a:r>
          </a:p>
        </p:txBody>
      </p:sp>
      <p:sp>
        <p:nvSpPr>
          <p:cNvPr id="14" name="Freeform 14"/>
          <p:cNvSpPr/>
          <p:nvPr/>
        </p:nvSpPr>
        <p:spPr>
          <a:xfrm>
            <a:off x="10229" y="8430098"/>
            <a:ext cx="3479340" cy="1656404"/>
          </a:xfrm>
          <a:custGeom>
            <a:avLst/>
            <a:gdLst/>
            <a:ahLst/>
            <a:cxnLst/>
            <a:rect l="l" t="t" r="r" b="b"/>
            <a:pathLst>
              <a:path w="3479340" h="1656404">
                <a:moveTo>
                  <a:pt x="0" y="0"/>
                </a:moveTo>
                <a:lnTo>
                  <a:pt x="3479340" y="0"/>
                </a:lnTo>
                <a:lnTo>
                  <a:pt x="3479340" y="1656404"/>
                </a:lnTo>
                <a:lnTo>
                  <a:pt x="0" y="1656404"/>
                </a:lnTo>
                <a:lnTo>
                  <a:pt x="0" y="0"/>
                </a:lnTo>
                <a:close/>
              </a:path>
            </a:pathLst>
          </a:custGeom>
          <a:blipFill>
            <a:blip r:embed="rId3"/>
            <a:stretch>
              <a:fillRect t="-11628"/>
            </a:stretch>
          </a:blipFill>
        </p:spPr>
      </p:sp>
      <p:grpSp>
        <p:nvGrpSpPr>
          <p:cNvPr id="15" name="Group 15"/>
          <p:cNvGrpSpPr/>
          <p:nvPr/>
        </p:nvGrpSpPr>
        <p:grpSpPr>
          <a:xfrm>
            <a:off x="15985789" y="9006284"/>
            <a:ext cx="1116032" cy="252016"/>
            <a:chOff x="0" y="0"/>
            <a:chExt cx="1488042" cy="336022"/>
          </a:xfrm>
        </p:grpSpPr>
        <p:grpSp>
          <p:nvGrpSpPr>
            <p:cNvPr id="16" name="Group 16"/>
            <p:cNvGrpSpPr/>
            <p:nvPr/>
          </p:nvGrpSpPr>
          <p:grpSpPr>
            <a:xfrm>
              <a:off x="0" y="0"/>
              <a:ext cx="336022" cy="336022"/>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18" name="TextBox 18"/>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9" name="Group 19"/>
            <p:cNvGrpSpPr/>
            <p:nvPr/>
          </p:nvGrpSpPr>
          <p:grpSpPr>
            <a:xfrm>
              <a:off x="574699" y="0"/>
              <a:ext cx="336022" cy="336022"/>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21" name="TextBox 21"/>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2" name="Group 22"/>
            <p:cNvGrpSpPr/>
            <p:nvPr/>
          </p:nvGrpSpPr>
          <p:grpSpPr>
            <a:xfrm>
              <a:off x="1152021" y="0"/>
              <a:ext cx="336022" cy="336022"/>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24" name="TextBox 24"/>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6612591"/>
            <a:ext cx="7512424" cy="3674409"/>
            <a:chOff x="0" y="0"/>
            <a:chExt cx="1978581" cy="967746"/>
          </a:xfrm>
        </p:grpSpPr>
        <p:sp>
          <p:nvSpPr>
            <p:cNvPr id="3" name="Freeform 3"/>
            <p:cNvSpPr/>
            <p:nvPr/>
          </p:nvSpPr>
          <p:spPr>
            <a:xfrm>
              <a:off x="0" y="0"/>
              <a:ext cx="1978581" cy="967746"/>
            </a:xfrm>
            <a:custGeom>
              <a:avLst/>
              <a:gdLst/>
              <a:ahLst/>
              <a:cxnLst/>
              <a:rect l="l" t="t" r="r" b="b"/>
              <a:pathLst>
                <a:path w="1978581" h="967746">
                  <a:moveTo>
                    <a:pt x="0" y="0"/>
                  </a:moveTo>
                  <a:lnTo>
                    <a:pt x="1978581" y="0"/>
                  </a:lnTo>
                  <a:lnTo>
                    <a:pt x="1978581" y="967746"/>
                  </a:lnTo>
                  <a:lnTo>
                    <a:pt x="0" y="967746"/>
                  </a:lnTo>
                  <a:close/>
                </a:path>
              </a:pathLst>
            </a:custGeom>
            <a:solidFill>
              <a:srgbClr val="84A6C2"/>
            </a:solidFill>
          </p:spPr>
        </p:sp>
        <p:sp>
          <p:nvSpPr>
            <p:cNvPr id="4" name="TextBox 4"/>
            <p:cNvSpPr txBox="1"/>
            <p:nvPr/>
          </p:nvSpPr>
          <p:spPr>
            <a:xfrm>
              <a:off x="0" y="-38100"/>
              <a:ext cx="1978581" cy="1005846"/>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8761520" y="475119"/>
            <a:ext cx="9405458" cy="935990"/>
          </a:xfrm>
          <a:prstGeom prst="rect">
            <a:avLst/>
          </a:prstGeom>
        </p:spPr>
        <p:txBody>
          <a:bodyPr lIns="0" tIns="0" rIns="0" bIns="0" rtlCol="0" anchor="t">
            <a:spAutoFit/>
          </a:bodyPr>
          <a:lstStyle/>
          <a:p>
            <a:pPr>
              <a:lnSpc>
                <a:spcPts val="7000"/>
              </a:lnSpc>
            </a:pPr>
            <a:r>
              <a:rPr lang="en-US" sz="5600">
                <a:solidFill>
                  <a:srgbClr val="000000"/>
                </a:solidFill>
                <a:latin typeface="Poppins Bold"/>
              </a:rPr>
              <a:t>transporty do Treblinki</a:t>
            </a:r>
          </a:p>
        </p:txBody>
      </p:sp>
      <p:sp>
        <p:nvSpPr>
          <p:cNvPr id="6" name="TextBox 6"/>
          <p:cNvSpPr txBox="1"/>
          <p:nvPr/>
        </p:nvSpPr>
        <p:spPr>
          <a:xfrm>
            <a:off x="8761520" y="1469929"/>
            <a:ext cx="8800339" cy="7473940"/>
          </a:xfrm>
          <a:prstGeom prst="rect">
            <a:avLst/>
          </a:prstGeom>
        </p:spPr>
        <p:txBody>
          <a:bodyPr lIns="0" tIns="0" rIns="0" bIns="0" rtlCol="0" anchor="t">
            <a:spAutoFit/>
          </a:bodyPr>
          <a:lstStyle/>
          <a:p>
            <a:pPr>
              <a:lnSpc>
                <a:spcPts val="3995"/>
              </a:lnSpc>
            </a:pPr>
            <a:r>
              <a:rPr lang="en-US" sz="2436">
                <a:solidFill>
                  <a:srgbClr val="000000"/>
                </a:solidFill>
                <a:latin typeface="Poppins Light"/>
              </a:rPr>
              <a:t>Od 23 lipca 1942 roku do Treblinki zaczęły przyjeżdżać transporty z wielu miast okupowanej Polski, a także </a:t>
            </a:r>
          </a:p>
          <a:p>
            <a:pPr>
              <a:lnSpc>
                <a:spcPts val="3995"/>
              </a:lnSpc>
            </a:pPr>
            <a:r>
              <a:rPr lang="en-US" sz="2436">
                <a:solidFill>
                  <a:srgbClr val="000000"/>
                </a:solidFill>
                <a:latin typeface="Poppins Light"/>
              </a:rPr>
              <a:t>z innych krajów Europy - z Niemiec, Czechosłowacji, Austrii, Bułgarii i Besarabii [Macedonii]. Żydów przywożono do Treblinki najczęściej w wagonach towarowych, </a:t>
            </a:r>
          </a:p>
          <a:p>
            <a:pPr>
              <a:lnSpc>
                <a:spcPts val="3995"/>
              </a:lnSpc>
            </a:pPr>
            <a:r>
              <a:rPr lang="en-US" sz="2436">
                <a:solidFill>
                  <a:srgbClr val="000000"/>
                </a:solidFill>
                <a:latin typeface="Poppins Light"/>
              </a:rPr>
              <a:t>z zakratowanymi okienkami. Pociągi były konwojowane przez strażników, którzy strzelali do uciekinierów. </a:t>
            </a:r>
          </a:p>
          <a:p>
            <a:pPr>
              <a:lnSpc>
                <a:spcPts val="3995"/>
              </a:lnSpc>
            </a:pPr>
            <a:r>
              <a:rPr lang="en-US" sz="2436">
                <a:solidFill>
                  <a:srgbClr val="000000"/>
                </a:solidFill>
                <a:latin typeface="Poppins Light"/>
              </a:rPr>
              <a:t>Droga do Treblinki mogła trwać nawet kilka dni. Stłoczeni w wagonach ludzie mdleli z braku powietrza i wody, nierzadko umierali z wycieńczenia. </a:t>
            </a:r>
          </a:p>
          <a:p>
            <a:pPr>
              <a:lnSpc>
                <a:spcPts val="3995"/>
              </a:lnSpc>
            </a:pPr>
            <a:r>
              <a:rPr lang="en-US" sz="2436">
                <a:solidFill>
                  <a:srgbClr val="000000"/>
                </a:solidFill>
                <a:latin typeface="Poppins Light"/>
              </a:rPr>
              <a:t>Wiele osób podejmowało próbę ucieczki z pociągu. Większość z nich zginęła zastrzelona przez strażników,  </a:t>
            </a:r>
          </a:p>
          <a:p>
            <a:pPr>
              <a:lnSpc>
                <a:spcPts val="3995"/>
              </a:lnSpc>
            </a:pPr>
            <a:r>
              <a:rPr lang="en-US" sz="2436">
                <a:solidFill>
                  <a:srgbClr val="000000"/>
                </a:solidFill>
                <a:latin typeface="Poppins Light"/>
              </a:rPr>
              <a:t>po nieudanym skoku, lub z rąk szmalcowników, którzy chodzili wzdłuż torów.  Niektórym jednak udało się przeżyć. </a:t>
            </a:r>
          </a:p>
        </p:txBody>
      </p:sp>
      <p:sp>
        <p:nvSpPr>
          <p:cNvPr id="7" name="Freeform 7"/>
          <p:cNvSpPr/>
          <p:nvPr/>
        </p:nvSpPr>
        <p:spPr>
          <a:xfrm>
            <a:off x="0" y="1411109"/>
            <a:ext cx="8184727" cy="5918330"/>
          </a:xfrm>
          <a:custGeom>
            <a:avLst/>
            <a:gdLst/>
            <a:ahLst/>
            <a:cxnLst/>
            <a:rect l="l" t="t" r="r" b="b"/>
            <a:pathLst>
              <a:path w="8184727" h="5918330">
                <a:moveTo>
                  <a:pt x="0" y="0"/>
                </a:moveTo>
                <a:lnTo>
                  <a:pt x="8184727" y="0"/>
                </a:lnTo>
                <a:lnTo>
                  <a:pt x="8184727" y="5918330"/>
                </a:lnTo>
                <a:lnTo>
                  <a:pt x="0" y="5918330"/>
                </a:lnTo>
                <a:lnTo>
                  <a:pt x="0" y="0"/>
                </a:lnTo>
                <a:close/>
              </a:path>
            </a:pathLst>
          </a:custGeom>
          <a:blipFill>
            <a:blip r:embed="rId2"/>
            <a:stretch>
              <a:fillRect l="-8214" r="-7560"/>
            </a:stretch>
          </a:blipFill>
        </p:spPr>
      </p:sp>
      <p:grpSp>
        <p:nvGrpSpPr>
          <p:cNvPr id="8" name="Group 8"/>
          <p:cNvGrpSpPr/>
          <p:nvPr/>
        </p:nvGrpSpPr>
        <p:grpSpPr>
          <a:xfrm>
            <a:off x="12603674" y="9517381"/>
            <a:ext cx="1116032" cy="252016"/>
            <a:chOff x="0" y="0"/>
            <a:chExt cx="1488042" cy="336022"/>
          </a:xfrm>
        </p:grpSpPr>
        <p:grpSp>
          <p:nvGrpSpPr>
            <p:cNvPr id="9" name="Group 9"/>
            <p:cNvGrpSpPr/>
            <p:nvPr/>
          </p:nvGrpSpPr>
          <p:grpSpPr>
            <a:xfrm>
              <a:off x="0" y="0"/>
              <a:ext cx="336022" cy="336022"/>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4A6C2"/>
              </a:solidFill>
            </p:spPr>
          </p:sp>
          <p:sp>
            <p:nvSpPr>
              <p:cNvPr id="11" name="TextBox 11"/>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574699" y="0"/>
              <a:ext cx="336022" cy="336022"/>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4A6C2"/>
              </a:solidFill>
            </p:spPr>
          </p:sp>
          <p:sp>
            <p:nvSpPr>
              <p:cNvPr id="14" name="TextBox 14"/>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1152021" y="0"/>
              <a:ext cx="336022" cy="336022"/>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4A6C2"/>
              </a:solidFill>
            </p:spPr>
          </p:sp>
          <p:sp>
            <p:nvSpPr>
              <p:cNvPr id="17" name="TextBox 17"/>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157323" y="6451264"/>
            <a:ext cx="2203954" cy="3884920"/>
            <a:chOff x="0" y="0"/>
            <a:chExt cx="580465" cy="1023189"/>
          </a:xfrm>
        </p:grpSpPr>
        <p:sp>
          <p:nvSpPr>
            <p:cNvPr id="3" name="Freeform 3"/>
            <p:cNvSpPr/>
            <p:nvPr/>
          </p:nvSpPr>
          <p:spPr>
            <a:xfrm>
              <a:off x="0" y="0"/>
              <a:ext cx="580465" cy="1023189"/>
            </a:xfrm>
            <a:custGeom>
              <a:avLst/>
              <a:gdLst/>
              <a:ahLst/>
              <a:cxnLst/>
              <a:rect l="l" t="t" r="r" b="b"/>
              <a:pathLst>
                <a:path w="580465" h="1023189">
                  <a:moveTo>
                    <a:pt x="0" y="0"/>
                  </a:moveTo>
                  <a:lnTo>
                    <a:pt x="580465" y="0"/>
                  </a:lnTo>
                  <a:lnTo>
                    <a:pt x="580465" y="1023189"/>
                  </a:lnTo>
                  <a:lnTo>
                    <a:pt x="0" y="1023189"/>
                  </a:lnTo>
                  <a:close/>
                </a:path>
              </a:pathLst>
            </a:custGeom>
            <a:solidFill>
              <a:srgbClr val="84A6C2"/>
            </a:solidFill>
          </p:spPr>
        </p:sp>
        <p:sp>
          <p:nvSpPr>
            <p:cNvPr id="4" name="TextBox 4"/>
            <p:cNvSpPr txBox="1"/>
            <p:nvPr/>
          </p:nvSpPr>
          <p:spPr>
            <a:xfrm>
              <a:off x="0" y="-38100"/>
              <a:ext cx="580465" cy="1061289"/>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0746273" y="1506927"/>
            <a:ext cx="7541727" cy="5029389"/>
          </a:xfrm>
          <a:custGeom>
            <a:avLst/>
            <a:gdLst/>
            <a:ahLst/>
            <a:cxnLst/>
            <a:rect l="l" t="t" r="r" b="b"/>
            <a:pathLst>
              <a:path w="7541727" h="5029389">
                <a:moveTo>
                  <a:pt x="0" y="0"/>
                </a:moveTo>
                <a:lnTo>
                  <a:pt x="7541727" y="0"/>
                </a:lnTo>
                <a:lnTo>
                  <a:pt x="7541727" y="5029390"/>
                </a:lnTo>
                <a:lnTo>
                  <a:pt x="0" y="5029390"/>
                </a:lnTo>
                <a:lnTo>
                  <a:pt x="0" y="0"/>
                </a:lnTo>
                <a:close/>
              </a:path>
            </a:pathLst>
          </a:custGeom>
          <a:blipFill>
            <a:blip r:embed="rId2"/>
            <a:stretch>
              <a:fillRect t="-40333" b="-40333"/>
            </a:stretch>
          </a:blipFill>
        </p:spPr>
      </p:sp>
      <p:grpSp>
        <p:nvGrpSpPr>
          <p:cNvPr id="6" name="Group 6"/>
          <p:cNvGrpSpPr/>
          <p:nvPr/>
        </p:nvGrpSpPr>
        <p:grpSpPr>
          <a:xfrm>
            <a:off x="13307293" y="9355627"/>
            <a:ext cx="1116032" cy="252016"/>
            <a:chOff x="0" y="0"/>
            <a:chExt cx="1488042" cy="336022"/>
          </a:xfrm>
        </p:grpSpPr>
        <p:grpSp>
          <p:nvGrpSpPr>
            <p:cNvPr id="7" name="Group 7"/>
            <p:cNvGrpSpPr/>
            <p:nvPr/>
          </p:nvGrpSpPr>
          <p:grpSpPr>
            <a:xfrm>
              <a:off x="0" y="0"/>
              <a:ext cx="336022" cy="336022"/>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sp>
          <p:sp>
            <p:nvSpPr>
              <p:cNvPr id="9" name="TextBox 9"/>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574699" y="0"/>
              <a:ext cx="336022" cy="336022"/>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sp>
          <p:sp>
            <p:nvSpPr>
              <p:cNvPr id="12" name="TextBox 12"/>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1152021" y="0"/>
              <a:ext cx="336022" cy="336022"/>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sp>
          <p:sp>
            <p:nvSpPr>
              <p:cNvPr id="15" name="TextBox 15"/>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sp>
        <p:nvSpPr>
          <p:cNvPr id="16" name="TextBox 16"/>
          <p:cNvSpPr txBox="1"/>
          <p:nvPr/>
        </p:nvSpPr>
        <p:spPr>
          <a:xfrm>
            <a:off x="320871" y="350614"/>
            <a:ext cx="7786454" cy="935990"/>
          </a:xfrm>
          <a:prstGeom prst="rect">
            <a:avLst/>
          </a:prstGeom>
        </p:spPr>
        <p:txBody>
          <a:bodyPr lIns="0" tIns="0" rIns="0" bIns="0" rtlCol="0" anchor="t">
            <a:spAutoFit/>
          </a:bodyPr>
          <a:lstStyle/>
          <a:p>
            <a:pPr>
              <a:lnSpc>
                <a:spcPts val="7000"/>
              </a:lnSpc>
            </a:pPr>
            <a:r>
              <a:rPr lang="en-US" sz="5600">
                <a:solidFill>
                  <a:srgbClr val="000000"/>
                </a:solidFill>
                <a:latin typeface="Poppins Bold"/>
              </a:rPr>
              <a:t>ucieczki z transportu</a:t>
            </a:r>
          </a:p>
        </p:txBody>
      </p:sp>
      <p:sp>
        <p:nvSpPr>
          <p:cNvPr id="17" name="TextBox 17"/>
          <p:cNvSpPr txBox="1"/>
          <p:nvPr/>
        </p:nvSpPr>
        <p:spPr>
          <a:xfrm>
            <a:off x="1332373" y="2058129"/>
            <a:ext cx="8531397" cy="7549515"/>
          </a:xfrm>
          <a:prstGeom prst="rect">
            <a:avLst/>
          </a:prstGeom>
        </p:spPr>
        <p:txBody>
          <a:bodyPr lIns="0" tIns="0" rIns="0" bIns="0" rtlCol="0" anchor="t">
            <a:spAutoFit/>
          </a:bodyPr>
          <a:lstStyle/>
          <a:p>
            <a:pPr>
              <a:lnSpc>
                <a:spcPts val="3359"/>
              </a:lnSpc>
            </a:pPr>
            <a:r>
              <a:rPr lang="en-US" sz="2400">
                <a:solidFill>
                  <a:srgbClr val="000000"/>
                </a:solidFill>
                <a:latin typeface="Poppins Light"/>
              </a:rPr>
              <a:t>"Trzeciego dnia poniewierki w zamkniętym wagonie skazańcy zauważyli napis 'Treblinka'. Wiedzieliśmy już dobrze co to dla nas oznacza. Nie było już nadziei, śmierć była prawie pewna. Moim jedynym pragnieniem było chociaż umrzeć godną śmiercią.  </a:t>
            </a:r>
          </a:p>
          <a:p>
            <a:pPr>
              <a:lnSpc>
                <a:spcPts val="3359"/>
              </a:lnSpc>
            </a:pPr>
            <a:r>
              <a:rPr lang="en-US" sz="2400">
                <a:solidFill>
                  <a:srgbClr val="000000"/>
                </a:solidFill>
                <a:latin typeface="Poppins Light"/>
              </a:rPr>
              <a:t>Z wielkim wysiłkiem i tylko dzięki pomocy przyjaciela naszej rodziny, udało mi się dostać do zakratowanego okienka. Przed skokiem dodał mi on jeszcze odwagi mówiąc: 'Jesteś młoda, skacz i opowiedz światu o naszej śmierci… ' Jego słowa okazały się prorocze. Pociąg jechał szybko, a ja wyskoczyłam tak, aby znaleźć się jak najdalej od torów. Strażnicy strzelali za mną. Pobiegłam daleko w głąb zaśnieżonego białego pola. Nie byłam ranna, ale zupełnie sama wśród bezkresnej bieli.”</a:t>
            </a:r>
          </a:p>
          <a:p>
            <a:pPr>
              <a:lnSpc>
                <a:spcPts val="3359"/>
              </a:lnSpc>
            </a:pPr>
            <a:r>
              <a:rPr lang="en-US" sz="2400">
                <a:solidFill>
                  <a:srgbClr val="000000"/>
                </a:solidFill>
                <a:latin typeface="Poppins Light"/>
              </a:rPr>
              <a:t>Potem Miriam poszła do getta w Kosowie Lackim. </a:t>
            </a:r>
          </a:p>
          <a:p>
            <a:pPr>
              <a:lnSpc>
                <a:spcPts val="3359"/>
              </a:lnSpc>
            </a:pPr>
            <a:r>
              <a:rPr lang="en-US" sz="2400">
                <a:solidFill>
                  <a:srgbClr val="000000"/>
                </a:solidFill>
                <a:latin typeface="Poppins Light"/>
              </a:rPr>
              <a:t>Z pomocą Polaka Mariana Chamery pojechała do Ostrowca. Od marca 1943 była w obozie pracy w Ostrowcu, potem w Auschwitz i obozach w Niemczech.</a:t>
            </a:r>
          </a:p>
        </p:txBody>
      </p:sp>
      <p:sp>
        <p:nvSpPr>
          <p:cNvPr id="18" name="TextBox 18"/>
          <p:cNvSpPr txBox="1"/>
          <p:nvPr/>
        </p:nvSpPr>
        <p:spPr>
          <a:xfrm>
            <a:off x="11342025" y="7139942"/>
            <a:ext cx="4541130" cy="508893"/>
          </a:xfrm>
          <a:prstGeom prst="rect">
            <a:avLst/>
          </a:prstGeom>
        </p:spPr>
        <p:txBody>
          <a:bodyPr lIns="0" tIns="0" rIns="0" bIns="0" rtlCol="0" anchor="t">
            <a:spAutoFit/>
          </a:bodyPr>
          <a:lstStyle/>
          <a:p>
            <a:pPr algn="ctr">
              <a:lnSpc>
                <a:spcPts val="3921"/>
              </a:lnSpc>
            </a:pPr>
            <a:r>
              <a:rPr lang="en-US" sz="2800">
                <a:solidFill>
                  <a:srgbClr val="84A6C2"/>
                </a:solidFill>
                <a:latin typeface="Poppins Bold"/>
              </a:rPr>
              <a:t>Miriam Gutholz</a:t>
            </a:r>
          </a:p>
        </p:txBody>
      </p:sp>
      <p:sp>
        <p:nvSpPr>
          <p:cNvPr id="19" name="TextBox 19"/>
          <p:cNvSpPr txBox="1"/>
          <p:nvPr/>
        </p:nvSpPr>
        <p:spPr>
          <a:xfrm>
            <a:off x="12033566" y="7746664"/>
            <a:ext cx="3663486" cy="980313"/>
          </a:xfrm>
          <a:prstGeom prst="rect">
            <a:avLst/>
          </a:prstGeom>
        </p:spPr>
        <p:txBody>
          <a:bodyPr lIns="0" tIns="0" rIns="0" bIns="0" rtlCol="0" anchor="t">
            <a:spAutoFit/>
          </a:bodyPr>
          <a:lstStyle/>
          <a:p>
            <a:pPr algn="ctr">
              <a:lnSpc>
                <a:spcPts val="3936"/>
              </a:lnSpc>
            </a:pPr>
            <a:r>
              <a:rPr lang="en-US" sz="2400">
                <a:solidFill>
                  <a:srgbClr val="000000"/>
                </a:solidFill>
                <a:latin typeface="Poppins Light"/>
              </a:rPr>
              <a:t>urodzona w Ostrowcu </a:t>
            </a:r>
          </a:p>
          <a:p>
            <a:pPr algn="ctr">
              <a:lnSpc>
                <a:spcPts val="3936"/>
              </a:lnSpc>
            </a:pPr>
            <a:r>
              <a:rPr lang="en-US" sz="2400">
                <a:solidFill>
                  <a:srgbClr val="000000"/>
                </a:solidFill>
                <a:latin typeface="Poppins Light"/>
              </a:rPr>
              <a:t>21.02.1919 roku</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964711" y="2799500"/>
            <a:ext cx="2622125" cy="7841519"/>
            <a:chOff x="0" y="0"/>
            <a:chExt cx="690601" cy="2065256"/>
          </a:xfrm>
        </p:grpSpPr>
        <p:sp>
          <p:nvSpPr>
            <p:cNvPr id="3" name="Freeform 3"/>
            <p:cNvSpPr/>
            <p:nvPr/>
          </p:nvSpPr>
          <p:spPr>
            <a:xfrm>
              <a:off x="0" y="0"/>
              <a:ext cx="690601" cy="2065256"/>
            </a:xfrm>
            <a:custGeom>
              <a:avLst/>
              <a:gdLst/>
              <a:ahLst/>
              <a:cxnLst/>
              <a:rect l="l" t="t" r="r" b="b"/>
              <a:pathLst>
                <a:path w="690601" h="2065256">
                  <a:moveTo>
                    <a:pt x="0" y="0"/>
                  </a:moveTo>
                  <a:lnTo>
                    <a:pt x="690601" y="0"/>
                  </a:lnTo>
                  <a:lnTo>
                    <a:pt x="690601" y="2065256"/>
                  </a:lnTo>
                  <a:lnTo>
                    <a:pt x="0" y="2065256"/>
                  </a:lnTo>
                  <a:close/>
                </a:path>
              </a:pathLst>
            </a:custGeom>
            <a:solidFill>
              <a:srgbClr val="84A6C2"/>
            </a:solidFill>
          </p:spPr>
        </p:sp>
        <p:sp>
          <p:nvSpPr>
            <p:cNvPr id="4" name="TextBox 4"/>
            <p:cNvSpPr txBox="1"/>
            <p:nvPr/>
          </p:nvSpPr>
          <p:spPr>
            <a:xfrm>
              <a:off x="0" y="-38100"/>
              <a:ext cx="690601" cy="2103356"/>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0652461" y="0"/>
            <a:ext cx="7541727" cy="5029389"/>
          </a:xfrm>
          <a:custGeom>
            <a:avLst/>
            <a:gdLst/>
            <a:ahLst/>
            <a:cxnLst/>
            <a:rect l="l" t="t" r="r" b="b"/>
            <a:pathLst>
              <a:path w="7541727" h="5029389">
                <a:moveTo>
                  <a:pt x="0" y="0"/>
                </a:moveTo>
                <a:lnTo>
                  <a:pt x="7541727" y="0"/>
                </a:lnTo>
                <a:lnTo>
                  <a:pt x="7541727" y="5029389"/>
                </a:lnTo>
                <a:lnTo>
                  <a:pt x="0" y="5029389"/>
                </a:lnTo>
                <a:lnTo>
                  <a:pt x="0" y="0"/>
                </a:lnTo>
                <a:close/>
              </a:path>
            </a:pathLst>
          </a:custGeom>
          <a:blipFill>
            <a:blip r:embed="rId2"/>
            <a:stretch>
              <a:fillRect t="-40206" b="-40206"/>
            </a:stretch>
          </a:blipFill>
        </p:spPr>
      </p:sp>
      <p:grpSp>
        <p:nvGrpSpPr>
          <p:cNvPr id="6" name="Group 6"/>
          <p:cNvGrpSpPr/>
          <p:nvPr/>
        </p:nvGrpSpPr>
        <p:grpSpPr>
          <a:xfrm>
            <a:off x="15111372" y="9006284"/>
            <a:ext cx="1116032" cy="252016"/>
            <a:chOff x="0" y="0"/>
            <a:chExt cx="1488042" cy="336022"/>
          </a:xfrm>
        </p:grpSpPr>
        <p:grpSp>
          <p:nvGrpSpPr>
            <p:cNvPr id="7" name="Group 7"/>
            <p:cNvGrpSpPr/>
            <p:nvPr/>
          </p:nvGrpSpPr>
          <p:grpSpPr>
            <a:xfrm>
              <a:off x="0" y="0"/>
              <a:ext cx="336022" cy="336022"/>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sp>
          <p:sp>
            <p:nvSpPr>
              <p:cNvPr id="9" name="TextBox 9"/>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574699" y="0"/>
              <a:ext cx="336022" cy="336022"/>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sp>
          <p:sp>
            <p:nvSpPr>
              <p:cNvPr id="12" name="TextBox 12"/>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1152021" y="0"/>
              <a:ext cx="336022" cy="336022"/>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sp>
          <p:sp>
            <p:nvSpPr>
              <p:cNvPr id="15" name="TextBox 15"/>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sp>
        <p:nvSpPr>
          <p:cNvPr id="16" name="TextBox 16"/>
          <p:cNvSpPr txBox="1"/>
          <p:nvPr/>
        </p:nvSpPr>
        <p:spPr>
          <a:xfrm>
            <a:off x="521741" y="92710"/>
            <a:ext cx="7974117" cy="935990"/>
          </a:xfrm>
          <a:prstGeom prst="rect">
            <a:avLst/>
          </a:prstGeom>
        </p:spPr>
        <p:txBody>
          <a:bodyPr lIns="0" tIns="0" rIns="0" bIns="0" rtlCol="0" anchor="t">
            <a:spAutoFit/>
          </a:bodyPr>
          <a:lstStyle/>
          <a:p>
            <a:pPr>
              <a:lnSpc>
                <a:spcPts val="7000"/>
              </a:lnSpc>
            </a:pPr>
            <a:r>
              <a:rPr lang="en-US" sz="5600">
                <a:solidFill>
                  <a:srgbClr val="000000"/>
                </a:solidFill>
                <a:latin typeface="Poppins Bold"/>
              </a:rPr>
              <a:t>ucieczki z transportu</a:t>
            </a:r>
          </a:p>
        </p:txBody>
      </p:sp>
      <p:sp>
        <p:nvSpPr>
          <p:cNvPr id="17" name="TextBox 17"/>
          <p:cNvSpPr txBox="1"/>
          <p:nvPr/>
        </p:nvSpPr>
        <p:spPr>
          <a:xfrm>
            <a:off x="521741" y="1347268"/>
            <a:ext cx="9037647" cy="8387715"/>
          </a:xfrm>
          <a:prstGeom prst="rect">
            <a:avLst/>
          </a:prstGeom>
        </p:spPr>
        <p:txBody>
          <a:bodyPr lIns="0" tIns="0" rIns="0" bIns="0" rtlCol="0" anchor="t">
            <a:spAutoFit/>
          </a:bodyPr>
          <a:lstStyle/>
          <a:p>
            <a:pPr>
              <a:lnSpc>
                <a:spcPts val="3359"/>
              </a:lnSpc>
            </a:pPr>
            <a:r>
              <a:rPr lang="en-US" sz="2400">
                <a:solidFill>
                  <a:srgbClr val="000000"/>
                </a:solidFill>
                <a:latin typeface="Poppins Light"/>
              </a:rPr>
              <a:t> "To była deportacja do Treblinki. Ja z moim przyjacielem </a:t>
            </a:r>
          </a:p>
          <a:p>
            <a:pPr>
              <a:lnSpc>
                <a:spcPts val="3359"/>
              </a:lnSpc>
            </a:pPr>
            <a:r>
              <a:rPr lang="en-US" sz="2400">
                <a:solidFill>
                  <a:srgbClr val="000000"/>
                </a:solidFill>
                <a:latin typeface="Poppins Light"/>
              </a:rPr>
              <a:t>i jego rodziną postanowiliśmy, że ten, kto skoczy pierwszy, pójdzie do przodu na spotkanie pozostałych skoczków. Ten, który skoczy ostatni, pójdzie do tyłu. Pierwsza skoczyła kobieta, siostra mojego przyjaciela. [...] Drugi, który skoczył, to był mąż tej kobiety. Trzeci skoczył syn. Ja skoczyłem czwarty i zacząłem się cofać. Znalazłem syna lekko rannego. Potem idąc dalej znalazłem ojca, mocniej rannego w głowę. I czekaliśmy, bo nie widzieliśmy kobiety, więc przypuszczaliśmy, że cokolwiek jej się stało, musi poradzić sobie sama." </a:t>
            </a:r>
          </a:p>
          <a:p>
            <a:pPr>
              <a:lnSpc>
                <a:spcPts val="3359"/>
              </a:lnSpc>
            </a:pPr>
            <a:r>
              <a:rPr lang="en-US" sz="2400">
                <a:solidFill>
                  <a:srgbClr val="000000"/>
                </a:solidFill>
                <a:latin typeface="Poppins Light"/>
              </a:rPr>
              <a:t>Poszli we trzech do jakiejś chłopki, która ich opatrzyła. Dobrze jej zapłacili i poszli na stację w Rembertowie. </a:t>
            </a:r>
          </a:p>
          <a:p>
            <a:pPr>
              <a:lnSpc>
                <a:spcPts val="3359"/>
              </a:lnSpc>
            </a:pPr>
            <a:r>
              <a:rPr lang="en-US" sz="2400">
                <a:solidFill>
                  <a:srgbClr val="000000"/>
                </a:solidFill>
                <a:latin typeface="Poppins Light"/>
              </a:rPr>
              <a:t>W Warszawie rozstali się. Kisielnicki ukrywał się w Warszawie, początkowo razem ze swoim bratem Abramem. Gdy skończyły mu się pieniądze, Majlech Kisielnicki wrócił do getta. W czasie powstania w getcie ukrywał się przez trzy tygodnie w bunkrze. Po powstaniu został wywieziony na Majdanek, do Skarżyska i do Auschwitz. Po wojnie wyemigrował do Ameryki.</a:t>
            </a:r>
          </a:p>
        </p:txBody>
      </p:sp>
      <p:sp>
        <p:nvSpPr>
          <p:cNvPr id="18" name="TextBox 18"/>
          <p:cNvSpPr txBox="1"/>
          <p:nvPr/>
        </p:nvSpPr>
        <p:spPr>
          <a:xfrm>
            <a:off x="13634279" y="6634535"/>
            <a:ext cx="3391493" cy="508893"/>
          </a:xfrm>
          <a:prstGeom prst="rect">
            <a:avLst/>
          </a:prstGeom>
        </p:spPr>
        <p:txBody>
          <a:bodyPr lIns="0" tIns="0" rIns="0" bIns="0" rtlCol="0" anchor="t">
            <a:spAutoFit/>
          </a:bodyPr>
          <a:lstStyle/>
          <a:p>
            <a:pPr algn="ctr">
              <a:lnSpc>
                <a:spcPts val="3921"/>
              </a:lnSpc>
            </a:pPr>
            <a:r>
              <a:rPr lang="en-US" sz="2800">
                <a:solidFill>
                  <a:srgbClr val="84A6C2"/>
                </a:solidFill>
                <a:latin typeface="Poppins Bold"/>
              </a:rPr>
              <a:t>Majlech Kisielnicki</a:t>
            </a:r>
          </a:p>
        </p:txBody>
      </p:sp>
      <p:sp>
        <p:nvSpPr>
          <p:cNvPr id="19" name="TextBox 19"/>
          <p:cNvSpPr txBox="1"/>
          <p:nvPr/>
        </p:nvSpPr>
        <p:spPr>
          <a:xfrm>
            <a:off x="13505415" y="7379535"/>
            <a:ext cx="3910685" cy="980313"/>
          </a:xfrm>
          <a:prstGeom prst="rect">
            <a:avLst/>
          </a:prstGeom>
        </p:spPr>
        <p:txBody>
          <a:bodyPr lIns="0" tIns="0" rIns="0" bIns="0" rtlCol="0" anchor="t">
            <a:spAutoFit/>
          </a:bodyPr>
          <a:lstStyle/>
          <a:p>
            <a:pPr algn="ctr">
              <a:lnSpc>
                <a:spcPts val="3936"/>
              </a:lnSpc>
            </a:pPr>
            <a:r>
              <a:rPr lang="en-US" sz="2400">
                <a:solidFill>
                  <a:srgbClr val="000000"/>
                </a:solidFill>
                <a:latin typeface="Poppins Light"/>
              </a:rPr>
              <a:t>urodzony w Kałuszynie</a:t>
            </a:r>
          </a:p>
          <a:p>
            <a:pPr algn="ctr">
              <a:lnSpc>
                <a:spcPts val="3936"/>
              </a:lnSpc>
            </a:pPr>
            <a:r>
              <a:rPr lang="en-US" sz="2400">
                <a:solidFill>
                  <a:srgbClr val="000000"/>
                </a:solidFill>
                <a:latin typeface="Poppins Light"/>
              </a:rPr>
              <a:t>18.08.1920 roku</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95709" y="-233080"/>
            <a:ext cx="10927187" cy="10753161"/>
            <a:chOff x="0" y="0"/>
            <a:chExt cx="2877942" cy="2832108"/>
          </a:xfrm>
        </p:grpSpPr>
        <p:sp>
          <p:nvSpPr>
            <p:cNvPr id="3" name="Freeform 3"/>
            <p:cNvSpPr/>
            <p:nvPr/>
          </p:nvSpPr>
          <p:spPr>
            <a:xfrm>
              <a:off x="0" y="0"/>
              <a:ext cx="2877942" cy="2832108"/>
            </a:xfrm>
            <a:custGeom>
              <a:avLst/>
              <a:gdLst/>
              <a:ahLst/>
              <a:cxnLst/>
              <a:rect l="l" t="t" r="r" b="b"/>
              <a:pathLst>
                <a:path w="2877942" h="2832108">
                  <a:moveTo>
                    <a:pt x="0" y="0"/>
                  </a:moveTo>
                  <a:lnTo>
                    <a:pt x="2877942" y="0"/>
                  </a:lnTo>
                  <a:lnTo>
                    <a:pt x="2877942" y="2832108"/>
                  </a:lnTo>
                  <a:lnTo>
                    <a:pt x="0" y="2832108"/>
                  </a:lnTo>
                  <a:close/>
                </a:path>
              </a:pathLst>
            </a:custGeom>
            <a:solidFill>
              <a:srgbClr val="84A6C2">
                <a:alpha val="87843"/>
              </a:srgbClr>
            </a:solidFill>
          </p:spPr>
        </p:sp>
        <p:sp>
          <p:nvSpPr>
            <p:cNvPr id="4" name="TextBox 4"/>
            <p:cNvSpPr txBox="1"/>
            <p:nvPr/>
          </p:nvSpPr>
          <p:spPr>
            <a:xfrm>
              <a:off x="0" y="-38100"/>
              <a:ext cx="2877942" cy="2870208"/>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1028700" y="615599"/>
            <a:ext cx="6632673" cy="935990"/>
          </a:xfrm>
          <a:prstGeom prst="rect">
            <a:avLst/>
          </a:prstGeom>
        </p:spPr>
        <p:txBody>
          <a:bodyPr lIns="0" tIns="0" rIns="0" bIns="0" rtlCol="0" anchor="t">
            <a:spAutoFit/>
          </a:bodyPr>
          <a:lstStyle/>
          <a:p>
            <a:pPr>
              <a:lnSpc>
                <a:spcPts val="7000"/>
              </a:lnSpc>
            </a:pPr>
            <a:r>
              <a:rPr lang="en-US" sz="5600">
                <a:solidFill>
                  <a:srgbClr val="000000"/>
                </a:solidFill>
                <a:latin typeface="Poppins Bold"/>
              </a:rPr>
              <a:t>ucieczki z obozu</a:t>
            </a:r>
          </a:p>
        </p:txBody>
      </p:sp>
      <p:sp>
        <p:nvSpPr>
          <p:cNvPr id="6" name="TextBox 6"/>
          <p:cNvSpPr txBox="1"/>
          <p:nvPr/>
        </p:nvSpPr>
        <p:spPr>
          <a:xfrm>
            <a:off x="11061526" y="8752522"/>
            <a:ext cx="7226474" cy="954405"/>
          </a:xfrm>
          <a:prstGeom prst="rect">
            <a:avLst/>
          </a:prstGeom>
        </p:spPr>
        <p:txBody>
          <a:bodyPr lIns="0" tIns="0" rIns="0" bIns="0" rtlCol="0" anchor="t">
            <a:spAutoFit/>
          </a:bodyPr>
          <a:lstStyle/>
          <a:p>
            <a:pPr>
              <a:lnSpc>
                <a:spcPts val="2520"/>
              </a:lnSpc>
            </a:pPr>
            <a:r>
              <a:rPr lang="en-US" sz="1800">
                <a:solidFill>
                  <a:srgbClr val="000000"/>
                </a:solidFill>
                <a:latin typeface="Poppins Light"/>
              </a:rPr>
              <a:t>Makieta wykonana przez więźnia, Jankiela Wiernika, </a:t>
            </a:r>
          </a:p>
          <a:p>
            <a:pPr>
              <a:lnSpc>
                <a:spcPts val="2520"/>
              </a:lnSpc>
            </a:pPr>
            <a:r>
              <a:rPr lang="en-US" sz="1800">
                <a:solidFill>
                  <a:srgbClr val="000000"/>
                </a:solidFill>
                <a:latin typeface="Poppins Light"/>
              </a:rPr>
              <a:t>znajduje się w Ghetto Fighters' House Museum w Izraelu. </a:t>
            </a:r>
          </a:p>
          <a:p>
            <a:pPr>
              <a:lnSpc>
                <a:spcPts val="2520"/>
              </a:lnSpc>
            </a:pPr>
            <a:r>
              <a:rPr lang="en-US" sz="1800">
                <a:solidFill>
                  <a:srgbClr val="000000"/>
                </a:solidFill>
                <a:latin typeface="Poppins Light"/>
              </a:rPr>
              <a:t>Jankiel Wiernik uciekł z obozu w czasie powstania.</a:t>
            </a:r>
          </a:p>
        </p:txBody>
      </p:sp>
      <p:grpSp>
        <p:nvGrpSpPr>
          <p:cNvPr id="7" name="Group 7"/>
          <p:cNvGrpSpPr/>
          <p:nvPr/>
        </p:nvGrpSpPr>
        <p:grpSpPr>
          <a:xfrm>
            <a:off x="8809632" y="701324"/>
            <a:ext cx="9478368" cy="7657963"/>
            <a:chOff x="0" y="0"/>
            <a:chExt cx="12637824" cy="10210617"/>
          </a:xfrm>
        </p:grpSpPr>
        <p:pic>
          <p:nvPicPr>
            <p:cNvPr id="8" name="Picture 8"/>
            <p:cNvPicPr>
              <a:picLocks noChangeAspect="1"/>
            </p:cNvPicPr>
            <p:nvPr/>
          </p:nvPicPr>
          <p:blipFill>
            <a:blip r:embed="rId2"/>
            <a:srcRect l="3585" r="3585"/>
            <a:stretch>
              <a:fillRect/>
            </a:stretch>
          </p:blipFill>
          <p:spPr>
            <a:xfrm>
              <a:off x="0" y="0"/>
              <a:ext cx="12637824" cy="10210617"/>
            </a:xfrm>
            <a:prstGeom prst="rect">
              <a:avLst/>
            </a:prstGeom>
          </p:spPr>
        </p:pic>
      </p:grpSp>
      <p:sp>
        <p:nvSpPr>
          <p:cNvPr id="9" name="TextBox 9"/>
          <p:cNvSpPr txBox="1"/>
          <p:nvPr/>
        </p:nvSpPr>
        <p:spPr>
          <a:xfrm>
            <a:off x="1028700" y="2173605"/>
            <a:ext cx="6691428" cy="5873115"/>
          </a:xfrm>
          <a:prstGeom prst="rect">
            <a:avLst/>
          </a:prstGeom>
        </p:spPr>
        <p:txBody>
          <a:bodyPr lIns="0" tIns="0" rIns="0" bIns="0" rtlCol="0" anchor="t">
            <a:spAutoFit/>
          </a:bodyPr>
          <a:lstStyle/>
          <a:p>
            <a:pPr>
              <a:lnSpc>
                <a:spcPts val="3359"/>
              </a:lnSpc>
            </a:pPr>
            <a:r>
              <a:rPr lang="en-US" sz="2400">
                <a:solidFill>
                  <a:srgbClr val="000000"/>
                </a:solidFill>
                <a:latin typeface="Poppins Light"/>
              </a:rPr>
              <a:t>Ludzie próbowali uciekać także z obozu w Treblince. Najczęściej udawało im się ukryć w pociągu z ubraniami, który zabierał rzeczy pomordowanych. Zdarzały się również ucieczki przez płot okalający obóz lub podkopami. Niewiele takich ucieczek było udanych. Niemcy zaczęli karać za ucieczki rozstrzelaniem innych więźniów, więc mniej osób się na nie decydowało, wiedząc, że uciekając skazują innych na śmierć.</a:t>
            </a:r>
          </a:p>
          <a:p>
            <a:pPr>
              <a:lnSpc>
                <a:spcPts val="3359"/>
              </a:lnSpc>
            </a:pPr>
            <a:r>
              <a:rPr lang="en-US" sz="2400">
                <a:solidFill>
                  <a:srgbClr val="000000"/>
                </a:solidFill>
                <a:latin typeface="Poppins Light"/>
              </a:rPr>
              <a:t>Wielu więźniów, zatrzymanych do pracy w obozie, popełniało samobójstwa, nie mogąc znieść nieludzkich warunków i śmierci swoich rodzin i całej społeczności.</a:t>
            </a:r>
          </a:p>
        </p:txBody>
      </p:sp>
      <p:grpSp>
        <p:nvGrpSpPr>
          <p:cNvPr id="10" name="Group 10"/>
          <p:cNvGrpSpPr/>
          <p:nvPr/>
        </p:nvGrpSpPr>
        <p:grpSpPr>
          <a:xfrm>
            <a:off x="3533594" y="8809672"/>
            <a:ext cx="1116032" cy="252016"/>
            <a:chOff x="0" y="0"/>
            <a:chExt cx="1488042" cy="336022"/>
          </a:xfrm>
        </p:grpSpPr>
        <p:grpSp>
          <p:nvGrpSpPr>
            <p:cNvPr id="11" name="Group 11"/>
            <p:cNvGrpSpPr/>
            <p:nvPr/>
          </p:nvGrpSpPr>
          <p:grpSpPr>
            <a:xfrm>
              <a:off x="0" y="0"/>
              <a:ext cx="336022" cy="336022"/>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sp>
          <p:sp>
            <p:nvSpPr>
              <p:cNvPr id="13" name="TextBox 13"/>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574699" y="0"/>
              <a:ext cx="336022" cy="336022"/>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sp>
          <p:sp>
            <p:nvSpPr>
              <p:cNvPr id="16" name="TextBox 16"/>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1152021" y="0"/>
              <a:ext cx="336022" cy="336022"/>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sp>
          <p:sp>
            <p:nvSpPr>
              <p:cNvPr id="19" name="TextBox 19"/>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571742" y="0"/>
            <a:ext cx="5555049" cy="6570331"/>
            <a:chOff x="0" y="0"/>
            <a:chExt cx="1463058" cy="1730458"/>
          </a:xfrm>
        </p:grpSpPr>
        <p:sp>
          <p:nvSpPr>
            <p:cNvPr id="3" name="Freeform 3"/>
            <p:cNvSpPr/>
            <p:nvPr/>
          </p:nvSpPr>
          <p:spPr>
            <a:xfrm>
              <a:off x="0" y="0"/>
              <a:ext cx="1463058" cy="1730458"/>
            </a:xfrm>
            <a:custGeom>
              <a:avLst/>
              <a:gdLst/>
              <a:ahLst/>
              <a:cxnLst/>
              <a:rect l="l" t="t" r="r" b="b"/>
              <a:pathLst>
                <a:path w="1463058" h="1730458">
                  <a:moveTo>
                    <a:pt x="0" y="0"/>
                  </a:moveTo>
                  <a:lnTo>
                    <a:pt x="1463058" y="0"/>
                  </a:lnTo>
                  <a:lnTo>
                    <a:pt x="1463058" y="1730458"/>
                  </a:lnTo>
                  <a:lnTo>
                    <a:pt x="0" y="1730458"/>
                  </a:lnTo>
                  <a:close/>
                </a:path>
              </a:pathLst>
            </a:custGeom>
            <a:solidFill>
              <a:srgbClr val="84A6C2"/>
            </a:solidFill>
          </p:spPr>
        </p:sp>
        <p:sp>
          <p:nvSpPr>
            <p:cNvPr id="4" name="TextBox 4"/>
            <p:cNvSpPr txBox="1"/>
            <p:nvPr/>
          </p:nvSpPr>
          <p:spPr>
            <a:xfrm>
              <a:off x="0" y="-38100"/>
              <a:ext cx="1463058" cy="1768558"/>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1028700" y="92710"/>
            <a:ext cx="6886589" cy="935990"/>
          </a:xfrm>
          <a:prstGeom prst="rect">
            <a:avLst/>
          </a:prstGeom>
        </p:spPr>
        <p:txBody>
          <a:bodyPr lIns="0" tIns="0" rIns="0" bIns="0" rtlCol="0" anchor="t">
            <a:spAutoFit/>
          </a:bodyPr>
          <a:lstStyle/>
          <a:p>
            <a:pPr>
              <a:lnSpc>
                <a:spcPts val="7000"/>
              </a:lnSpc>
            </a:pPr>
            <a:r>
              <a:rPr lang="en-US" sz="5600">
                <a:solidFill>
                  <a:srgbClr val="000000"/>
                </a:solidFill>
                <a:latin typeface="Poppins Bold"/>
              </a:rPr>
              <a:t>ucieczki z obozu</a:t>
            </a:r>
          </a:p>
        </p:txBody>
      </p:sp>
      <p:sp>
        <p:nvSpPr>
          <p:cNvPr id="6" name="TextBox 6"/>
          <p:cNvSpPr txBox="1"/>
          <p:nvPr/>
        </p:nvSpPr>
        <p:spPr>
          <a:xfrm>
            <a:off x="1028700" y="2355318"/>
            <a:ext cx="7996555" cy="5873115"/>
          </a:xfrm>
          <a:prstGeom prst="rect">
            <a:avLst/>
          </a:prstGeom>
        </p:spPr>
        <p:txBody>
          <a:bodyPr lIns="0" tIns="0" rIns="0" bIns="0" rtlCol="0" anchor="t">
            <a:spAutoFit/>
          </a:bodyPr>
          <a:lstStyle/>
          <a:p>
            <a:pPr>
              <a:lnSpc>
                <a:spcPts val="3359"/>
              </a:lnSpc>
            </a:pPr>
            <a:r>
              <a:rPr lang="en-US" sz="2400">
                <a:solidFill>
                  <a:srgbClr val="000000"/>
                </a:solidFill>
                <a:latin typeface="Poppins Light"/>
              </a:rPr>
              <a:t>“Około czwartej po południu dowiedzieliśmy się, że przyjechały wagony, aby zabrać szmaty. Ja już chciałem zwiewać, uciekać, jak najprędzej spróbować szczęścia (...). [W wagonie jest nas czterech]. Siedzimy i czekamy, drżąc, kiedy pociąg odjedzie, a może, nie daj Boże, odjedzie dopiero rano. 15 minut później – kontrola Niemców. Przeszła spokojnie, potem przemknął ktoś pod kołami, ukraińskie i niemieckie głosy – przeszło spokojnie. Pociąg rusza, jedziemy. Mijamy pierwszą stację, dwa kilometry dalej.(...) Skaczemy na umówiony znak. (...) Godzina pierwsza w nocy. Pierwsze uczucie, wyzwolony z Treblinki. (...) Gdzie teraz iść? Ja na lewo, kierunek Warszawa.”</a:t>
            </a:r>
          </a:p>
        </p:txBody>
      </p:sp>
      <p:sp>
        <p:nvSpPr>
          <p:cNvPr id="7" name="Freeform 7"/>
          <p:cNvSpPr/>
          <p:nvPr/>
        </p:nvSpPr>
        <p:spPr>
          <a:xfrm>
            <a:off x="12258523" y="1028700"/>
            <a:ext cx="4618271" cy="6771484"/>
          </a:xfrm>
          <a:custGeom>
            <a:avLst/>
            <a:gdLst/>
            <a:ahLst/>
            <a:cxnLst/>
            <a:rect l="l" t="t" r="r" b="b"/>
            <a:pathLst>
              <a:path w="4618271" h="6771484">
                <a:moveTo>
                  <a:pt x="0" y="0"/>
                </a:moveTo>
                <a:lnTo>
                  <a:pt x="4618271" y="0"/>
                </a:lnTo>
                <a:lnTo>
                  <a:pt x="4618271" y="6771484"/>
                </a:lnTo>
                <a:lnTo>
                  <a:pt x="0" y="6771484"/>
                </a:lnTo>
                <a:lnTo>
                  <a:pt x="0" y="0"/>
                </a:lnTo>
                <a:close/>
              </a:path>
            </a:pathLst>
          </a:custGeom>
          <a:blipFill>
            <a:blip r:embed="rId2"/>
            <a:stretch>
              <a:fillRect/>
            </a:stretch>
          </a:blipFill>
        </p:spPr>
      </p:sp>
      <p:grpSp>
        <p:nvGrpSpPr>
          <p:cNvPr id="8" name="Group 8"/>
          <p:cNvGrpSpPr/>
          <p:nvPr/>
        </p:nvGrpSpPr>
        <p:grpSpPr>
          <a:xfrm>
            <a:off x="3578515" y="8846820"/>
            <a:ext cx="1116032" cy="252016"/>
            <a:chOff x="0" y="0"/>
            <a:chExt cx="1488042" cy="336022"/>
          </a:xfrm>
        </p:grpSpPr>
        <p:grpSp>
          <p:nvGrpSpPr>
            <p:cNvPr id="9" name="Group 9"/>
            <p:cNvGrpSpPr/>
            <p:nvPr/>
          </p:nvGrpSpPr>
          <p:grpSpPr>
            <a:xfrm>
              <a:off x="0" y="0"/>
              <a:ext cx="336022" cy="336022"/>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sp>
          <p:sp>
            <p:nvSpPr>
              <p:cNvPr id="11" name="TextBox 11"/>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574699" y="0"/>
              <a:ext cx="336022" cy="336022"/>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sp>
          <p:sp>
            <p:nvSpPr>
              <p:cNvPr id="14" name="TextBox 14"/>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1152021" y="0"/>
              <a:ext cx="336022" cy="336022"/>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sp>
          <p:sp>
            <p:nvSpPr>
              <p:cNvPr id="17" name="TextBox 17"/>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sp>
        <p:nvSpPr>
          <p:cNvPr id="18" name="TextBox 18"/>
          <p:cNvSpPr txBox="1"/>
          <p:nvPr/>
        </p:nvSpPr>
        <p:spPr>
          <a:xfrm>
            <a:off x="13114995" y="8142708"/>
            <a:ext cx="2905327" cy="508893"/>
          </a:xfrm>
          <a:prstGeom prst="rect">
            <a:avLst/>
          </a:prstGeom>
        </p:spPr>
        <p:txBody>
          <a:bodyPr lIns="0" tIns="0" rIns="0" bIns="0" rtlCol="0" anchor="t">
            <a:spAutoFit/>
          </a:bodyPr>
          <a:lstStyle/>
          <a:p>
            <a:pPr algn="ctr">
              <a:lnSpc>
                <a:spcPts val="3921"/>
              </a:lnSpc>
            </a:pPr>
            <a:r>
              <a:rPr lang="en-US" sz="2800">
                <a:solidFill>
                  <a:srgbClr val="84A6C2"/>
                </a:solidFill>
                <a:latin typeface="Poppins Bold"/>
              </a:rPr>
              <a:t>Jakub Krzepicki</a:t>
            </a:r>
          </a:p>
        </p:txBody>
      </p:sp>
      <p:sp>
        <p:nvSpPr>
          <p:cNvPr id="19" name="TextBox 19"/>
          <p:cNvSpPr txBox="1"/>
          <p:nvPr/>
        </p:nvSpPr>
        <p:spPr>
          <a:xfrm>
            <a:off x="12349266" y="8953881"/>
            <a:ext cx="4910034" cy="485013"/>
          </a:xfrm>
          <a:prstGeom prst="rect">
            <a:avLst/>
          </a:prstGeom>
        </p:spPr>
        <p:txBody>
          <a:bodyPr lIns="0" tIns="0" rIns="0" bIns="0" rtlCol="0" anchor="t">
            <a:spAutoFit/>
          </a:bodyPr>
          <a:lstStyle/>
          <a:p>
            <a:pPr>
              <a:lnSpc>
                <a:spcPts val="3936"/>
              </a:lnSpc>
            </a:pPr>
            <a:r>
              <a:rPr lang="en-US" sz="2400">
                <a:solidFill>
                  <a:srgbClr val="000000"/>
                </a:solidFill>
                <a:latin typeface="Poppins Light"/>
              </a:rPr>
              <a:t>urodzony w Praszce w 1915 roku</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6415"/>
            <a:ext cx="10280215" cy="10280585"/>
          </a:xfrm>
          <a:custGeom>
            <a:avLst/>
            <a:gdLst/>
            <a:ahLst/>
            <a:cxnLst/>
            <a:rect l="l" t="t" r="r" b="b"/>
            <a:pathLst>
              <a:path w="10280215" h="10280585">
                <a:moveTo>
                  <a:pt x="0" y="0"/>
                </a:moveTo>
                <a:lnTo>
                  <a:pt x="10280215" y="0"/>
                </a:lnTo>
                <a:lnTo>
                  <a:pt x="10280215" y="10280585"/>
                </a:lnTo>
                <a:lnTo>
                  <a:pt x="0" y="10280585"/>
                </a:lnTo>
                <a:lnTo>
                  <a:pt x="0" y="0"/>
                </a:lnTo>
                <a:close/>
              </a:path>
            </a:pathLst>
          </a:custGeom>
          <a:blipFill>
            <a:blip r:embed="rId2"/>
            <a:stretch>
              <a:fillRect l="-3918" t="-24271" b="-23527"/>
            </a:stretch>
          </a:blipFill>
        </p:spPr>
      </p:sp>
      <p:grpSp>
        <p:nvGrpSpPr>
          <p:cNvPr id="3" name="Group 3"/>
          <p:cNvGrpSpPr/>
          <p:nvPr/>
        </p:nvGrpSpPr>
        <p:grpSpPr>
          <a:xfrm>
            <a:off x="10280215" y="1569227"/>
            <a:ext cx="8007785" cy="5920562"/>
            <a:chOff x="0" y="0"/>
            <a:chExt cx="2109046" cy="1559325"/>
          </a:xfrm>
        </p:grpSpPr>
        <p:sp>
          <p:nvSpPr>
            <p:cNvPr id="4" name="Freeform 4"/>
            <p:cNvSpPr/>
            <p:nvPr/>
          </p:nvSpPr>
          <p:spPr>
            <a:xfrm>
              <a:off x="0" y="0"/>
              <a:ext cx="2109046" cy="1559325"/>
            </a:xfrm>
            <a:custGeom>
              <a:avLst/>
              <a:gdLst/>
              <a:ahLst/>
              <a:cxnLst/>
              <a:rect l="l" t="t" r="r" b="b"/>
              <a:pathLst>
                <a:path w="2109046" h="1559325">
                  <a:moveTo>
                    <a:pt x="0" y="0"/>
                  </a:moveTo>
                  <a:lnTo>
                    <a:pt x="2109046" y="0"/>
                  </a:lnTo>
                  <a:lnTo>
                    <a:pt x="2109046" y="1559325"/>
                  </a:lnTo>
                  <a:lnTo>
                    <a:pt x="0" y="1559325"/>
                  </a:lnTo>
                  <a:close/>
                </a:path>
              </a:pathLst>
            </a:custGeom>
            <a:solidFill>
              <a:srgbClr val="84A6C2"/>
            </a:solidFill>
          </p:spPr>
        </p:sp>
        <p:sp>
          <p:nvSpPr>
            <p:cNvPr id="5" name="TextBox 5"/>
            <p:cNvSpPr txBox="1"/>
            <p:nvPr/>
          </p:nvSpPr>
          <p:spPr>
            <a:xfrm>
              <a:off x="0" y="-57150"/>
              <a:ext cx="2109046" cy="1616475"/>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554138" y="271988"/>
            <a:ext cx="6309828" cy="3593465"/>
          </a:xfrm>
          <a:prstGeom prst="rect">
            <a:avLst/>
          </a:prstGeom>
        </p:spPr>
        <p:txBody>
          <a:bodyPr lIns="0" tIns="0" rIns="0" bIns="0" rtlCol="0" anchor="t">
            <a:spAutoFit/>
          </a:bodyPr>
          <a:lstStyle/>
          <a:p>
            <a:pPr>
              <a:lnSpc>
                <a:spcPts val="7000"/>
              </a:lnSpc>
            </a:pPr>
            <a:r>
              <a:rPr lang="en-US" sz="5600">
                <a:solidFill>
                  <a:srgbClr val="000000"/>
                </a:solidFill>
                <a:latin typeface="Poppins Bold"/>
              </a:rPr>
              <a:t>ucieczki </a:t>
            </a:r>
          </a:p>
          <a:p>
            <a:pPr>
              <a:lnSpc>
                <a:spcPts val="7000"/>
              </a:lnSpc>
            </a:pPr>
            <a:r>
              <a:rPr lang="en-US" sz="5600">
                <a:solidFill>
                  <a:srgbClr val="000000"/>
                </a:solidFill>
                <a:latin typeface="Poppins Bold"/>
              </a:rPr>
              <a:t>w czasie powstania </a:t>
            </a:r>
          </a:p>
          <a:p>
            <a:pPr>
              <a:lnSpc>
                <a:spcPts val="7000"/>
              </a:lnSpc>
            </a:pPr>
            <a:r>
              <a:rPr lang="en-US" sz="5600">
                <a:solidFill>
                  <a:srgbClr val="000000"/>
                </a:solidFill>
                <a:latin typeface="Poppins Bold"/>
              </a:rPr>
              <a:t>w Treblince</a:t>
            </a:r>
          </a:p>
        </p:txBody>
      </p:sp>
      <p:sp>
        <p:nvSpPr>
          <p:cNvPr id="7" name="TextBox 7"/>
          <p:cNvSpPr txBox="1"/>
          <p:nvPr/>
        </p:nvSpPr>
        <p:spPr>
          <a:xfrm>
            <a:off x="11174629" y="2491539"/>
            <a:ext cx="6414701" cy="3952113"/>
          </a:xfrm>
          <a:prstGeom prst="rect">
            <a:avLst/>
          </a:prstGeom>
        </p:spPr>
        <p:txBody>
          <a:bodyPr lIns="0" tIns="0" rIns="0" bIns="0" rtlCol="0" anchor="t">
            <a:spAutoFit/>
          </a:bodyPr>
          <a:lstStyle/>
          <a:p>
            <a:pPr>
              <a:lnSpc>
                <a:spcPts val="3936"/>
              </a:lnSpc>
            </a:pPr>
            <a:r>
              <a:rPr lang="en-US" sz="2400">
                <a:solidFill>
                  <a:srgbClr val="000000"/>
                </a:solidFill>
                <a:latin typeface="Poppins Light"/>
              </a:rPr>
              <a:t>Na początku 1943 roku wśród więźniów obozu zaczęła kiełkować myśl o ucieczce </a:t>
            </a:r>
          </a:p>
          <a:p>
            <a:pPr>
              <a:lnSpc>
                <a:spcPts val="3936"/>
              </a:lnSpc>
            </a:pPr>
            <a:r>
              <a:rPr lang="en-US" sz="2400">
                <a:solidFill>
                  <a:srgbClr val="000000"/>
                </a:solidFill>
                <a:latin typeface="Poppins Light"/>
              </a:rPr>
              <a:t>i buncie. Marzyli o zniszczeniu obozu, ale także o zemście. </a:t>
            </a:r>
          </a:p>
          <a:p>
            <a:pPr>
              <a:lnSpc>
                <a:spcPts val="3936"/>
              </a:lnSpc>
            </a:pPr>
            <a:r>
              <a:rPr lang="en-US" sz="2400">
                <a:solidFill>
                  <a:srgbClr val="000000"/>
                </a:solidFill>
                <a:latin typeface="Poppins Light"/>
              </a:rPr>
              <a:t>Długo przygotowywane powstanie wybuchło 2 sierpnia 1943 r. Z 800 więźniów, którzy byli wówczas w obozie, uciekło ok. 500 osób. Wojnę przeżyło mniej niż 100.</a:t>
            </a:r>
          </a:p>
        </p:txBody>
      </p:sp>
      <p:sp>
        <p:nvSpPr>
          <p:cNvPr id="8" name="TextBox 8"/>
          <p:cNvSpPr txBox="1"/>
          <p:nvPr/>
        </p:nvSpPr>
        <p:spPr>
          <a:xfrm>
            <a:off x="11076757" y="8165399"/>
            <a:ext cx="6610443" cy="1579245"/>
          </a:xfrm>
          <a:prstGeom prst="rect">
            <a:avLst/>
          </a:prstGeom>
        </p:spPr>
        <p:txBody>
          <a:bodyPr lIns="0" tIns="0" rIns="0" bIns="0" rtlCol="0" anchor="t">
            <a:spAutoFit/>
          </a:bodyPr>
          <a:lstStyle/>
          <a:p>
            <a:pPr marL="0" lvl="0" indent="0">
              <a:lnSpc>
                <a:spcPts val="3120"/>
              </a:lnSpc>
            </a:pPr>
            <a:r>
              <a:rPr lang="en-US" sz="2400">
                <a:solidFill>
                  <a:srgbClr val="CBC5C7"/>
                </a:solidFill>
                <a:latin typeface="Poppins Bold"/>
              </a:rPr>
              <a:t>„Uciekamy wszyscy albo giniemy wszyscy. Jeśli uda się choć jednemu, będzie to sukces, bo ten jeden powiadomi świat.”</a:t>
            </a:r>
          </a:p>
        </p:txBody>
      </p:sp>
      <p:grpSp>
        <p:nvGrpSpPr>
          <p:cNvPr id="9" name="Group 9"/>
          <p:cNvGrpSpPr/>
          <p:nvPr/>
        </p:nvGrpSpPr>
        <p:grpSpPr>
          <a:xfrm>
            <a:off x="13726092" y="593310"/>
            <a:ext cx="1116032" cy="252016"/>
            <a:chOff x="0" y="0"/>
            <a:chExt cx="1488042" cy="336022"/>
          </a:xfrm>
        </p:grpSpPr>
        <p:grpSp>
          <p:nvGrpSpPr>
            <p:cNvPr id="10" name="Group 10"/>
            <p:cNvGrpSpPr/>
            <p:nvPr/>
          </p:nvGrpSpPr>
          <p:grpSpPr>
            <a:xfrm>
              <a:off x="0" y="0"/>
              <a:ext cx="336022" cy="336022"/>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BC5C7"/>
              </a:solidFill>
            </p:spPr>
          </p:sp>
          <p:sp>
            <p:nvSpPr>
              <p:cNvPr id="12" name="TextBox 12"/>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574699" y="0"/>
              <a:ext cx="336022" cy="336022"/>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BC5C7"/>
              </a:solidFill>
            </p:spPr>
          </p:sp>
          <p:sp>
            <p:nvSpPr>
              <p:cNvPr id="15" name="TextBox 15"/>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6" name="Group 16"/>
            <p:cNvGrpSpPr/>
            <p:nvPr/>
          </p:nvGrpSpPr>
          <p:grpSpPr>
            <a:xfrm>
              <a:off x="1152021" y="0"/>
              <a:ext cx="336022" cy="336022"/>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BC5C7"/>
              </a:solidFill>
            </p:spPr>
          </p:sp>
          <p:sp>
            <p:nvSpPr>
              <p:cNvPr id="18" name="TextBox 18"/>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4382347"/>
            <a:ext cx="7512424" cy="5904653"/>
            <a:chOff x="0" y="0"/>
            <a:chExt cx="1978581" cy="1555135"/>
          </a:xfrm>
        </p:grpSpPr>
        <p:sp>
          <p:nvSpPr>
            <p:cNvPr id="3" name="Freeform 3"/>
            <p:cNvSpPr/>
            <p:nvPr/>
          </p:nvSpPr>
          <p:spPr>
            <a:xfrm>
              <a:off x="0" y="0"/>
              <a:ext cx="1978581" cy="1555135"/>
            </a:xfrm>
            <a:custGeom>
              <a:avLst/>
              <a:gdLst/>
              <a:ahLst/>
              <a:cxnLst/>
              <a:rect l="l" t="t" r="r" b="b"/>
              <a:pathLst>
                <a:path w="1978581" h="1555135">
                  <a:moveTo>
                    <a:pt x="0" y="0"/>
                  </a:moveTo>
                  <a:lnTo>
                    <a:pt x="1978581" y="0"/>
                  </a:lnTo>
                  <a:lnTo>
                    <a:pt x="1978581" y="1555135"/>
                  </a:lnTo>
                  <a:lnTo>
                    <a:pt x="0" y="1555135"/>
                  </a:lnTo>
                  <a:close/>
                </a:path>
              </a:pathLst>
            </a:custGeom>
            <a:solidFill>
              <a:srgbClr val="84A6C2"/>
            </a:solidFill>
          </p:spPr>
        </p:sp>
        <p:sp>
          <p:nvSpPr>
            <p:cNvPr id="4" name="TextBox 4"/>
            <p:cNvSpPr txBox="1"/>
            <p:nvPr/>
          </p:nvSpPr>
          <p:spPr>
            <a:xfrm>
              <a:off x="0" y="-38100"/>
              <a:ext cx="1978581" cy="1593235"/>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4605136" y="1028700"/>
            <a:ext cx="5031537" cy="7547305"/>
          </a:xfrm>
          <a:custGeom>
            <a:avLst/>
            <a:gdLst/>
            <a:ahLst/>
            <a:cxnLst/>
            <a:rect l="l" t="t" r="r" b="b"/>
            <a:pathLst>
              <a:path w="5031537" h="7547305">
                <a:moveTo>
                  <a:pt x="0" y="0"/>
                </a:moveTo>
                <a:lnTo>
                  <a:pt x="5031536" y="0"/>
                </a:lnTo>
                <a:lnTo>
                  <a:pt x="5031536" y="7547305"/>
                </a:lnTo>
                <a:lnTo>
                  <a:pt x="0" y="7547305"/>
                </a:lnTo>
                <a:lnTo>
                  <a:pt x="0" y="0"/>
                </a:lnTo>
                <a:close/>
              </a:path>
            </a:pathLst>
          </a:custGeom>
          <a:blipFill>
            <a:blip r:embed="rId2"/>
            <a:stretch>
              <a:fillRect l="-25000" r="-25000"/>
            </a:stretch>
          </a:blipFill>
        </p:spPr>
      </p:sp>
      <p:sp>
        <p:nvSpPr>
          <p:cNvPr id="6" name="TextBox 6"/>
          <p:cNvSpPr txBox="1"/>
          <p:nvPr/>
        </p:nvSpPr>
        <p:spPr>
          <a:xfrm>
            <a:off x="10985105" y="74930"/>
            <a:ext cx="6978846" cy="1821815"/>
          </a:xfrm>
          <a:prstGeom prst="rect">
            <a:avLst/>
          </a:prstGeom>
        </p:spPr>
        <p:txBody>
          <a:bodyPr lIns="0" tIns="0" rIns="0" bIns="0" rtlCol="0" anchor="t">
            <a:spAutoFit/>
          </a:bodyPr>
          <a:lstStyle/>
          <a:p>
            <a:pPr>
              <a:lnSpc>
                <a:spcPts val="7000"/>
              </a:lnSpc>
            </a:pPr>
            <a:r>
              <a:rPr lang="en-US" sz="5600">
                <a:solidFill>
                  <a:srgbClr val="000000"/>
                </a:solidFill>
                <a:latin typeface="Poppins Bold"/>
              </a:rPr>
              <a:t>ucieczki w czasie powstania</a:t>
            </a:r>
          </a:p>
        </p:txBody>
      </p:sp>
      <p:sp>
        <p:nvSpPr>
          <p:cNvPr id="7" name="TextBox 7"/>
          <p:cNvSpPr txBox="1"/>
          <p:nvPr/>
        </p:nvSpPr>
        <p:spPr>
          <a:xfrm>
            <a:off x="10078296" y="2621939"/>
            <a:ext cx="7885654" cy="5438013"/>
          </a:xfrm>
          <a:prstGeom prst="rect">
            <a:avLst/>
          </a:prstGeom>
        </p:spPr>
        <p:txBody>
          <a:bodyPr lIns="0" tIns="0" rIns="0" bIns="0" rtlCol="0" anchor="t">
            <a:spAutoFit/>
          </a:bodyPr>
          <a:lstStyle/>
          <a:p>
            <a:pPr>
              <a:lnSpc>
                <a:spcPts val="3936"/>
              </a:lnSpc>
            </a:pPr>
            <a:r>
              <a:rPr lang="en-US" sz="2400">
                <a:solidFill>
                  <a:srgbClr val="000000"/>
                </a:solidFill>
                <a:latin typeface="Poppins Light"/>
              </a:rPr>
              <a:t>"W obozie pracował w sortowni i komandzie kamuflażu. Był tam też fryzjerem. Choć  w powstaniu został postrzelony w nogę, udało mu się uciec do lasu i ostatecznie dotarł do Warszawy. Brał udział </a:t>
            </a:r>
          </a:p>
          <a:p>
            <a:pPr>
              <a:lnSpc>
                <a:spcPts val="3936"/>
              </a:lnSpc>
            </a:pPr>
            <a:r>
              <a:rPr lang="en-US" sz="2400">
                <a:solidFill>
                  <a:srgbClr val="000000"/>
                </a:solidFill>
                <a:latin typeface="Poppins Light"/>
              </a:rPr>
              <a:t>w powstaniu warszawskim w sierpniu 1944 r. i walczył jako partyzant w Kampinosie. Po wyzwoleniu wstąpił do armii polskiej i służył jako kapitan do 1947 r. W 1950 r. wyjechał do Izraela wraz z żoną i matką. Wykonał wiele rzeźb dotyczących Treblinki. Napisał książkę "Bunt w Treblince". Do końca życia opowiadał o Treblince.</a:t>
            </a:r>
          </a:p>
        </p:txBody>
      </p:sp>
      <p:grpSp>
        <p:nvGrpSpPr>
          <p:cNvPr id="8" name="Group 8"/>
          <p:cNvGrpSpPr/>
          <p:nvPr/>
        </p:nvGrpSpPr>
        <p:grpSpPr>
          <a:xfrm>
            <a:off x="13463108" y="9402977"/>
            <a:ext cx="1116032" cy="252016"/>
            <a:chOff x="0" y="0"/>
            <a:chExt cx="1488042" cy="336022"/>
          </a:xfrm>
        </p:grpSpPr>
        <p:grpSp>
          <p:nvGrpSpPr>
            <p:cNvPr id="9" name="Group 9"/>
            <p:cNvGrpSpPr/>
            <p:nvPr/>
          </p:nvGrpSpPr>
          <p:grpSpPr>
            <a:xfrm>
              <a:off x="0" y="0"/>
              <a:ext cx="336022" cy="336022"/>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sp>
          <p:sp>
            <p:nvSpPr>
              <p:cNvPr id="11" name="TextBox 11"/>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574699" y="0"/>
              <a:ext cx="336022" cy="336022"/>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sp>
          <p:sp>
            <p:nvSpPr>
              <p:cNvPr id="14" name="TextBox 14"/>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1152021" y="0"/>
              <a:ext cx="336022" cy="336022"/>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sp>
          <p:sp>
            <p:nvSpPr>
              <p:cNvPr id="17" name="TextBox 17"/>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sp>
        <p:nvSpPr>
          <p:cNvPr id="18" name="TextBox 18"/>
          <p:cNvSpPr txBox="1"/>
          <p:nvPr/>
        </p:nvSpPr>
        <p:spPr>
          <a:xfrm>
            <a:off x="0" y="1562322"/>
            <a:ext cx="4541130" cy="1003200"/>
          </a:xfrm>
          <a:prstGeom prst="rect">
            <a:avLst/>
          </a:prstGeom>
        </p:spPr>
        <p:txBody>
          <a:bodyPr lIns="0" tIns="0" rIns="0" bIns="0" rtlCol="0" anchor="t">
            <a:spAutoFit/>
          </a:bodyPr>
          <a:lstStyle/>
          <a:p>
            <a:pPr algn="ctr">
              <a:lnSpc>
                <a:spcPts val="3921"/>
              </a:lnSpc>
            </a:pPr>
            <a:r>
              <a:rPr lang="en-US" sz="2800">
                <a:solidFill>
                  <a:srgbClr val="84A6C2"/>
                </a:solidFill>
                <a:latin typeface="Poppins Bold"/>
              </a:rPr>
              <a:t>Samuel Willenberg</a:t>
            </a:r>
          </a:p>
          <a:p>
            <a:pPr algn="ctr">
              <a:lnSpc>
                <a:spcPts val="3921"/>
              </a:lnSpc>
            </a:pPr>
            <a:r>
              <a:rPr lang="en-US" sz="2800">
                <a:solidFill>
                  <a:srgbClr val="84A6C2"/>
                </a:solidFill>
                <a:latin typeface="Poppins Bold"/>
              </a:rPr>
              <a:t>rzeźbiarz malarz</a:t>
            </a:r>
          </a:p>
        </p:txBody>
      </p:sp>
      <p:sp>
        <p:nvSpPr>
          <p:cNvPr id="19" name="TextBox 19"/>
          <p:cNvSpPr txBox="1"/>
          <p:nvPr/>
        </p:nvSpPr>
        <p:spPr>
          <a:xfrm>
            <a:off x="476590" y="2828609"/>
            <a:ext cx="4064539" cy="324753"/>
          </a:xfrm>
          <a:prstGeom prst="rect">
            <a:avLst/>
          </a:prstGeom>
        </p:spPr>
        <p:txBody>
          <a:bodyPr lIns="0" tIns="0" rIns="0" bIns="0" rtlCol="0" anchor="t">
            <a:spAutoFit/>
          </a:bodyPr>
          <a:lstStyle/>
          <a:p>
            <a:pPr>
              <a:lnSpc>
                <a:spcPts val="2604"/>
              </a:lnSpc>
            </a:pPr>
            <a:r>
              <a:rPr lang="en-US" sz="1588">
                <a:solidFill>
                  <a:srgbClr val="000000"/>
                </a:solidFill>
                <a:latin typeface="Poppins Light"/>
              </a:rPr>
              <a:t>urodzony w Częstochowie 16.02.1923</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19457" y="120645"/>
            <a:ext cx="7561736" cy="1821815"/>
          </a:xfrm>
          <a:prstGeom prst="rect">
            <a:avLst/>
          </a:prstGeom>
        </p:spPr>
        <p:txBody>
          <a:bodyPr lIns="0" tIns="0" rIns="0" bIns="0" rtlCol="0" anchor="t">
            <a:spAutoFit/>
          </a:bodyPr>
          <a:lstStyle/>
          <a:p>
            <a:pPr>
              <a:lnSpc>
                <a:spcPts val="7000"/>
              </a:lnSpc>
            </a:pPr>
            <a:r>
              <a:rPr lang="en-US" sz="5600">
                <a:solidFill>
                  <a:srgbClr val="000000"/>
                </a:solidFill>
                <a:latin typeface="Poppins Bold"/>
              </a:rPr>
              <a:t>ucieczki w czasie powstania</a:t>
            </a:r>
          </a:p>
        </p:txBody>
      </p:sp>
      <p:sp>
        <p:nvSpPr>
          <p:cNvPr id="3" name="TextBox 3"/>
          <p:cNvSpPr txBox="1"/>
          <p:nvPr/>
        </p:nvSpPr>
        <p:spPr>
          <a:xfrm>
            <a:off x="11473828" y="4215115"/>
            <a:ext cx="6091324" cy="3358515"/>
          </a:xfrm>
          <a:prstGeom prst="rect">
            <a:avLst/>
          </a:prstGeom>
        </p:spPr>
        <p:txBody>
          <a:bodyPr lIns="0" tIns="0" rIns="0" bIns="0" rtlCol="0" anchor="t">
            <a:spAutoFit/>
          </a:bodyPr>
          <a:lstStyle/>
          <a:p>
            <a:pPr>
              <a:lnSpc>
                <a:spcPts val="3359"/>
              </a:lnSpc>
            </a:pPr>
            <a:r>
              <a:rPr lang="en-US" sz="2400">
                <a:solidFill>
                  <a:srgbClr val="000000"/>
                </a:solidFill>
                <a:latin typeface="Poppins Light"/>
              </a:rPr>
              <a:t>Razem z bratem Lejzerem został zabrany przez Niemców do budowania obozu w Treblince; potem pracował </a:t>
            </a:r>
          </a:p>
          <a:p>
            <a:pPr>
              <a:lnSpc>
                <a:spcPts val="3359"/>
              </a:lnSpc>
            </a:pPr>
            <a:r>
              <a:rPr lang="en-US" sz="2400">
                <a:solidFill>
                  <a:srgbClr val="000000"/>
                </a:solidFill>
                <a:latin typeface="Poppins Light"/>
              </a:rPr>
              <a:t>w obozie jako szewc. Obydwaj uciekli podczas powstania. Przez kilka tygodni ukrywali się u znajomej Polki pani Ostrowskiej, a potem do wyzwolenia </a:t>
            </a:r>
          </a:p>
          <a:p>
            <a:pPr>
              <a:lnSpc>
                <a:spcPts val="3359"/>
              </a:lnSpc>
            </a:pPr>
            <a:r>
              <a:rPr lang="en-US" sz="2400">
                <a:solidFill>
                  <a:srgbClr val="000000"/>
                </a:solidFill>
                <a:latin typeface="Poppins Light"/>
              </a:rPr>
              <a:t>w lesie w grupie kilkunastu Żydów.</a:t>
            </a:r>
          </a:p>
        </p:txBody>
      </p:sp>
      <p:sp>
        <p:nvSpPr>
          <p:cNvPr id="4" name="TextBox 4"/>
          <p:cNvSpPr txBox="1"/>
          <p:nvPr/>
        </p:nvSpPr>
        <p:spPr>
          <a:xfrm>
            <a:off x="0" y="3232525"/>
            <a:ext cx="5976539" cy="1497507"/>
          </a:xfrm>
          <a:prstGeom prst="rect">
            <a:avLst/>
          </a:prstGeom>
        </p:spPr>
        <p:txBody>
          <a:bodyPr lIns="0" tIns="0" rIns="0" bIns="0" rtlCol="0" anchor="t">
            <a:spAutoFit/>
          </a:bodyPr>
          <a:lstStyle/>
          <a:p>
            <a:pPr algn="ctr">
              <a:lnSpc>
                <a:spcPts val="3921"/>
              </a:lnSpc>
            </a:pPr>
            <a:r>
              <a:rPr lang="en-US" sz="2800">
                <a:solidFill>
                  <a:srgbClr val="84A6C2"/>
                </a:solidFill>
                <a:latin typeface="Poppins Bold"/>
              </a:rPr>
              <a:t>Chaim Jakow Ciechanowiecki</a:t>
            </a:r>
          </a:p>
          <a:p>
            <a:pPr algn="ctr">
              <a:lnSpc>
                <a:spcPts val="3921"/>
              </a:lnSpc>
            </a:pPr>
            <a:r>
              <a:rPr lang="en-US" sz="2800">
                <a:solidFill>
                  <a:srgbClr val="84A6C2"/>
                </a:solidFill>
                <a:latin typeface="Poppins Bold"/>
              </a:rPr>
              <a:t>szewc</a:t>
            </a:r>
          </a:p>
          <a:p>
            <a:pPr algn="ctr">
              <a:lnSpc>
                <a:spcPts val="3921"/>
              </a:lnSpc>
            </a:pPr>
            <a:endParaRPr lang="en-US" sz="2800">
              <a:solidFill>
                <a:srgbClr val="84A6C2"/>
              </a:solidFill>
              <a:latin typeface="Poppins Bold"/>
            </a:endParaRPr>
          </a:p>
        </p:txBody>
      </p:sp>
      <p:sp>
        <p:nvSpPr>
          <p:cNvPr id="5" name="TextBox 5"/>
          <p:cNvSpPr txBox="1"/>
          <p:nvPr/>
        </p:nvSpPr>
        <p:spPr>
          <a:xfrm>
            <a:off x="519457" y="4606207"/>
            <a:ext cx="5185034" cy="980313"/>
          </a:xfrm>
          <a:prstGeom prst="rect">
            <a:avLst/>
          </a:prstGeom>
        </p:spPr>
        <p:txBody>
          <a:bodyPr lIns="0" tIns="0" rIns="0" bIns="0" rtlCol="0" anchor="t">
            <a:spAutoFit/>
          </a:bodyPr>
          <a:lstStyle/>
          <a:p>
            <a:pPr algn="ctr">
              <a:lnSpc>
                <a:spcPts val="3936"/>
              </a:lnSpc>
            </a:pPr>
            <a:r>
              <a:rPr lang="en-US" sz="2400">
                <a:solidFill>
                  <a:srgbClr val="000000"/>
                </a:solidFill>
                <a:latin typeface="Poppins Light"/>
              </a:rPr>
              <a:t>urodzony w Stoczku Węgrowskim  15.06.1911 roku</a:t>
            </a:r>
          </a:p>
        </p:txBody>
      </p:sp>
      <p:grpSp>
        <p:nvGrpSpPr>
          <p:cNvPr id="6" name="Group 6"/>
          <p:cNvGrpSpPr/>
          <p:nvPr/>
        </p:nvGrpSpPr>
        <p:grpSpPr>
          <a:xfrm>
            <a:off x="8175727" y="8840129"/>
            <a:ext cx="1116032" cy="252016"/>
            <a:chOff x="0" y="0"/>
            <a:chExt cx="1488042" cy="336022"/>
          </a:xfrm>
        </p:grpSpPr>
        <p:grpSp>
          <p:nvGrpSpPr>
            <p:cNvPr id="7" name="Group 7"/>
            <p:cNvGrpSpPr/>
            <p:nvPr/>
          </p:nvGrpSpPr>
          <p:grpSpPr>
            <a:xfrm>
              <a:off x="0" y="0"/>
              <a:ext cx="336022" cy="336022"/>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sp>
          <p:sp>
            <p:nvSpPr>
              <p:cNvPr id="9" name="TextBox 9"/>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574699" y="0"/>
              <a:ext cx="336022" cy="336022"/>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sp>
          <p:sp>
            <p:nvSpPr>
              <p:cNvPr id="12" name="TextBox 12"/>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1152021" y="0"/>
              <a:ext cx="336022" cy="336022"/>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sp>
          <p:sp>
            <p:nvSpPr>
              <p:cNvPr id="15" name="TextBox 15"/>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grpSp>
        <p:nvGrpSpPr>
          <p:cNvPr id="16" name="Group 16"/>
          <p:cNvGrpSpPr/>
          <p:nvPr/>
        </p:nvGrpSpPr>
        <p:grpSpPr>
          <a:xfrm>
            <a:off x="8175727" y="0"/>
            <a:ext cx="6841862" cy="3884920"/>
            <a:chOff x="0" y="0"/>
            <a:chExt cx="1801972" cy="1023189"/>
          </a:xfrm>
        </p:grpSpPr>
        <p:sp>
          <p:nvSpPr>
            <p:cNvPr id="17" name="Freeform 17"/>
            <p:cNvSpPr/>
            <p:nvPr/>
          </p:nvSpPr>
          <p:spPr>
            <a:xfrm>
              <a:off x="0" y="0"/>
              <a:ext cx="1801972" cy="1023189"/>
            </a:xfrm>
            <a:custGeom>
              <a:avLst/>
              <a:gdLst/>
              <a:ahLst/>
              <a:cxnLst/>
              <a:rect l="l" t="t" r="r" b="b"/>
              <a:pathLst>
                <a:path w="1801972" h="1023189">
                  <a:moveTo>
                    <a:pt x="0" y="0"/>
                  </a:moveTo>
                  <a:lnTo>
                    <a:pt x="1801972" y="0"/>
                  </a:lnTo>
                  <a:lnTo>
                    <a:pt x="1801972" y="1023189"/>
                  </a:lnTo>
                  <a:lnTo>
                    <a:pt x="0" y="1023189"/>
                  </a:lnTo>
                  <a:close/>
                </a:path>
              </a:pathLst>
            </a:custGeom>
            <a:solidFill>
              <a:srgbClr val="84A6C2">
                <a:alpha val="87843"/>
              </a:srgbClr>
            </a:solidFill>
          </p:spPr>
        </p:sp>
        <p:sp>
          <p:nvSpPr>
            <p:cNvPr id="18" name="TextBox 18"/>
            <p:cNvSpPr txBox="1"/>
            <p:nvPr/>
          </p:nvSpPr>
          <p:spPr>
            <a:xfrm>
              <a:off x="0" y="-38100"/>
              <a:ext cx="1801972" cy="1061289"/>
            </a:xfrm>
            <a:prstGeom prst="rect">
              <a:avLst/>
            </a:prstGeom>
          </p:spPr>
          <p:txBody>
            <a:bodyPr lIns="50800" tIns="50800" rIns="50800" bIns="50800" rtlCol="0" anchor="ctr"/>
            <a:lstStyle/>
            <a:p>
              <a:pPr algn="ctr">
                <a:lnSpc>
                  <a:spcPts val="2659"/>
                </a:lnSpc>
              </a:pPr>
              <a:endParaRPr/>
            </a:p>
          </p:txBody>
        </p:sp>
      </p:grpSp>
      <p:sp>
        <p:nvSpPr>
          <p:cNvPr id="19" name="Freeform 19"/>
          <p:cNvSpPr/>
          <p:nvPr/>
        </p:nvSpPr>
        <p:spPr>
          <a:xfrm>
            <a:off x="6199792" y="1467334"/>
            <a:ext cx="4781289" cy="6525396"/>
          </a:xfrm>
          <a:custGeom>
            <a:avLst/>
            <a:gdLst/>
            <a:ahLst/>
            <a:cxnLst/>
            <a:rect l="l" t="t" r="r" b="b"/>
            <a:pathLst>
              <a:path w="4781289" h="6525396">
                <a:moveTo>
                  <a:pt x="0" y="0"/>
                </a:moveTo>
                <a:lnTo>
                  <a:pt x="4781288" y="0"/>
                </a:lnTo>
                <a:lnTo>
                  <a:pt x="4781288" y="6525396"/>
                </a:lnTo>
                <a:lnTo>
                  <a:pt x="0" y="6525396"/>
                </a:lnTo>
                <a:lnTo>
                  <a:pt x="0" y="0"/>
                </a:lnTo>
                <a:close/>
              </a:path>
            </a:pathLst>
          </a:custGeom>
          <a:blipFill>
            <a:blip r:embed="rId2"/>
            <a:stretch>
              <a:fillRect l="-18305" r="-18305"/>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1020</Words>
  <Application>Microsoft Office PowerPoint</Application>
  <PresentationFormat>Niestandardowy</PresentationFormat>
  <Paragraphs>55</Paragraphs>
  <Slides>9</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9</vt:i4>
      </vt:variant>
    </vt:vector>
  </HeadingPairs>
  <TitlesOfParts>
    <vt:vector size="14" baseType="lpstr">
      <vt:lpstr>Poppins Bold</vt:lpstr>
      <vt:lpstr>Poppins Light</vt:lpstr>
      <vt:lpstr>Calibri</vt:lpstr>
      <vt:lpstr>Arial</vt:lpstr>
      <vt:lpstr>Office Theme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uciekinierzy</dc:title>
  <dc:creator>Ewa Teleżynska</dc:creator>
  <cp:lastModifiedBy>Ewa Teleżynska</cp:lastModifiedBy>
  <cp:revision>3</cp:revision>
  <dcterms:created xsi:type="dcterms:W3CDTF">2006-08-16T00:00:00Z</dcterms:created>
  <dcterms:modified xsi:type="dcterms:W3CDTF">2023-11-15T18:24:29Z</dcterms:modified>
  <dc:identifier>DAFzrT6EhgE</dc:identifier>
</cp:coreProperties>
</file>