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 Classic" panose="020B0604020202020204" charset="-18"/>
      <p:regular r:id="rId13"/>
    </p:embeddedFont>
    <p:embeddedFont>
      <p:font typeface="Montserrat Classic Bold" panose="020B0604020202020204" charset="-18"/>
      <p:regular r:id="rId14"/>
    </p:embeddedFont>
    <p:embeddedFont>
      <p:font typeface="Source Serif Pro" panose="020B0604020202020204" charset="-18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 autoAdjust="0"/>
    <p:restoredTop sz="94143" autoAdjust="0"/>
  </p:normalViewPr>
  <p:slideViewPr>
    <p:cSldViewPr>
      <p:cViewPr varScale="1">
        <p:scale>
          <a:sx n="47" d="100"/>
          <a:sy n="47" d="100"/>
        </p:scale>
        <p:origin x="8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" y="2750386"/>
            <a:ext cx="11773023" cy="7536614"/>
            <a:chOff x="1231189" y="-57150"/>
            <a:chExt cx="15697364" cy="10048820"/>
          </a:xfrm>
        </p:grpSpPr>
        <p:sp>
          <p:nvSpPr>
            <p:cNvPr id="4" name="AutoShape 4"/>
            <p:cNvSpPr/>
            <p:nvPr/>
          </p:nvSpPr>
          <p:spPr>
            <a:xfrm>
              <a:off x="1231189" y="6984808"/>
              <a:ext cx="15697364" cy="3006862"/>
            </a:xfrm>
            <a:prstGeom prst="rect">
              <a:avLst/>
            </a:prstGeom>
            <a:solidFill>
              <a:srgbClr val="27375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602791" y="1291961"/>
              <a:ext cx="12733951" cy="497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504"/>
                </a:lnSpc>
              </a:pPr>
              <a:r>
                <a:rPr lang="en-US" sz="9600" spc="403" dirty="0">
                  <a:solidFill>
                    <a:srgbClr val="8AABCA"/>
                  </a:solidFill>
                  <a:latin typeface="Montserrat Classic Bold"/>
                </a:rPr>
                <a:t>OBÓZ ZAGŁADY TREBLINKA II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602792" y="8112070"/>
              <a:ext cx="9280331" cy="638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>
                  <a:solidFill>
                    <a:srgbClr val="F9FCFF"/>
                  </a:solidFill>
                  <a:latin typeface="Montserrat Classic" panose="020B0604020202020204" charset="-18"/>
                </a:rPr>
                <a:t>FUNDACJA "PAMIĘĆ TREBLINKI"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602791" y="-57150"/>
              <a:ext cx="10321730" cy="700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32129" r="32129"/>
          <a:stretch>
            <a:fillRect/>
          </a:stretch>
        </p:blipFill>
        <p:spPr>
          <a:xfrm>
            <a:off x="11773023" y="0"/>
            <a:ext cx="6514977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"/>
            <a:ext cx="8529025" cy="10287001"/>
          </a:xfrm>
          <a:prstGeom prst="rect">
            <a:avLst/>
          </a:prstGeom>
          <a:solidFill>
            <a:srgbClr val="273755"/>
          </a:solidFill>
        </p:spPr>
      </p:sp>
      <p:sp>
        <p:nvSpPr>
          <p:cNvPr id="3" name="TextBox 3"/>
          <p:cNvSpPr txBox="1"/>
          <p:nvPr/>
        </p:nvSpPr>
        <p:spPr>
          <a:xfrm>
            <a:off x="9144000" y="1902460"/>
            <a:ext cx="8656196" cy="6424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800" b="1" dirty="0">
                <a:solidFill>
                  <a:srgbClr val="273755"/>
                </a:solidFill>
                <a:latin typeface="Source Serif Pro" panose="020B0604020202020204" charset="-18"/>
              </a:rPr>
              <a:t>Holocaust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(gr.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ὁλόκ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αυστος holokaustos – „całopalenie, ofiara całopalna”), </a:t>
            </a:r>
            <a:r>
              <a:rPr lang="en-US" sz="2800" b="1" dirty="0">
                <a:solidFill>
                  <a:srgbClr val="273755"/>
                </a:solidFill>
                <a:latin typeface="Source Serif Pro" panose="020B0604020202020204" charset="-18"/>
              </a:rPr>
              <a:t>Szoa 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(hebr. Ha-Shoah</a:t>
            </a:r>
          </a:p>
          <a:p>
            <a:pPr algn="l">
              <a:lnSpc>
                <a:spcPts val="3919"/>
              </a:lnSpc>
            </a:pP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– „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zniszczenie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,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zagłada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”) – to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ludobójstwo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europejskich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Żydów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dokonane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w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czasie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II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wojny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światowej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(1939-1945)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przez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III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Rzeszę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Niemiecką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. </a:t>
            </a:r>
          </a:p>
          <a:p>
            <a:pPr algn="l">
              <a:lnSpc>
                <a:spcPts val="3919"/>
              </a:lnSpc>
            </a:pPr>
            <a:endParaRPr lang="en-US" sz="2800" dirty="0">
              <a:solidFill>
                <a:srgbClr val="273755"/>
              </a:solidFill>
              <a:latin typeface="Source Serif Pro" panose="020B0604020202020204" charset="-18"/>
            </a:endParaRPr>
          </a:p>
          <a:p>
            <a:pPr algn="l">
              <a:lnSpc>
                <a:spcPts val="3919"/>
              </a:lnSpc>
            </a:pP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Zagłada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Żydów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w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większości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przeprowadzona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została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na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okupowanych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przez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III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Rzeszę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ziemiach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polskich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. 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Stanowiła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bezprecedensową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próbę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wymordowania</a:t>
            </a:r>
            <a:endParaRPr lang="en-US" sz="2800" dirty="0">
              <a:solidFill>
                <a:srgbClr val="273755"/>
              </a:solidFill>
              <a:latin typeface="Source Serif Pro" panose="020B0604020202020204" charset="-18"/>
            </a:endParaRPr>
          </a:p>
          <a:p>
            <a:pPr algn="l">
              <a:lnSpc>
                <a:spcPts val="3919"/>
              </a:lnSpc>
            </a:pP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całego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narodu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przy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użyciu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metod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przemysłowych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. </a:t>
            </a:r>
          </a:p>
          <a:p>
            <a:pPr algn="l">
              <a:lnSpc>
                <a:spcPts val="3919"/>
              </a:lnSpc>
            </a:pPr>
            <a:endParaRPr lang="en-US" sz="2800" dirty="0">
              <a:solidFill>
                <a:srgbClr val="273755"/>
              </a:solidFill>
              <a:latin typeface="Source Serif Pro" panose="020B0604020202020204" charset="-18"/>
            </a:endParaRPr>
          </a:p>
          <a:p>
            <a:pPr algn="l">
              <a:lnSpc>
                <a:spcPts val="3919"/>
              </a:lnSpc>
            </a:pP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Liczba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żydowskich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ofiar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Holocaustu</a:t>
            </a:r>
            <a:endParaRPr lang="en-US" sz="2800" dirty="0">
              <a:solidFill>
                <a:srgbClr val="273755"/>
              </a:solidFill>
              <a:latin typeface="Source Serif Pro" panose="020B0604020202020204" charset="-18"/>
            </a:endParaRPr>
          </a:p>
          <a:p>
            <a:pPr algn="l">
              <a:lnSpc>
                <a:spcPts val="3919"/>
              </a:lnSpc>
            </a:pP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jest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szacowana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na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niemal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6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milionów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 panose="020B0604020202020204" charset="-18"/>
              </a:rPr>
              <a:t>ludzi</a:t>
            </a:r>
            <a:r>
              <a:rPr lang="en-US" sz="2800" dirty="0">
                <a:solidFill>
                  <a:srgbClr val="273755"/>
                </a:solidFill>
                <a:latin typeface="Source Serif Pro" panose="020B0604020202020204" charset="-18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902311"/>
            <a:ext cx="6812788" cy="855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600" dirty="0">
                <a:solidFill>
                  <a:srgbClr val="F9FCFF"/>
                </a:solidFill>
                <a:latin typeface="Montserrat Classic"/>
              </a:rPr>
              <a:t>ZAGŁADA ŻYDÓW</a:t>
            </a:r>
          </a:p>
        </p:txBody>
      </p:sp>
      <p:sp>
        <p:nvSpPr>
          <p:cNvPr id="5" name="AutoShape 5"/>
          <p:cNvSpPr/>
          <p:nvPr/>
        </p:nvSpPr>
        <p:spPr>
          <a:xfrm>
            <a:off x="1028700" y="5740601"/>
            <a:ext cx="4220683" cy="116412"/>
          </a:xfrm>
          <a:prstGeom prst="rect">
            <a:avLst/>
          </a:prstGeom>
          <a:solidFill>
            <a:srgbClr val="8AABCA"/>
          </a:solid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683092" y="1"/>
            <a:ext cx="5604908" cy="10287000"/>
          </a:xfrm>
          <a:prstGeom prst="rect">
            <a:avLst/>
          </a:prstGeom>
          <a:solidFill>
            <a:srgbClr val="273755"/>
          </a:solidFill>
        </p:spPr>
      </p:sp>
      <p:sp>
        <p:nvSpPr>
          <p:cNvPr id="3" name="TextBox 3"/>
          <p:cNvSpPr txBox="1"/>
          <p:nvPr/>
        </p:nvSpPr>
        <p:spPr>
          <a:xfrm>
            <a:off x="797855" y="8257874"/>
            <a:ext cx="5929231" cy="401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67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797855" y="1019175"/>
            <a:ext cx="7572403" cy="5930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600" dirty="0">
                <a:solidFill>
                  <a:srgbClr val="273755"/>
                </a:solidFill>
                <a:latin typeface="Montserrat Classic"/>
              </a:rPr>
              <a:t>NIEMIECKIE OBOZY ZAGŁADY </a:t>
            </a:r>
          </a:p>
          <a:p>
            <a:pPr algn="l">
              <a:lnSpc>
                <a:spcPts val="6720"/>
              </a:lnSpc>
            </a:pPr>
            <a:r>
              <a:rPr lang="en-US" sz="5600" dirty="0">
                <a:solidFill>
                  <a:srgbClr val="273755"/>
                </a:solidFill>
                <a:latin typeface="Montserrat Classic"/>
              </a:rPr>
              <a:t>I OBOZY KONCENTRACYJNE  </a:t>
            </a:r>
          </a:p>
          <a:p>
            <a:pPr algn="l">
              <a:lnSpc>
                <a:spcPts val="6720"/>
              </a:lnSpc>
            </a:pPr>
            <a:r>
              <a:rPr lang="en-US" sz="5600" dirty="0">
                <a:solidFill>
                  <a:srgbClr val="273755"/>
                </a:solidFill>
                <a:latin typeface="Montserrat Classic"/>
              </a:rPr>
              <a:t>NA TERENACH OKUPOWANEJ </a:t>
            </a:r>
          </a:p>
          <a:p>
            <a:pPr algn="l">
              <a:lnSpc>
                <a:spcPts val="6720"/>
              </a:lnSpc>
            </a:pPr>
            <a:r>
              <a:rPr lang="en-US" sz="5600" dirty="0">
                <a:solidFill>
                  <a:srgbClr val="273755"/>
                </a:solidFill>
                <a:latin typeface="Montserrat Classic"/>
              </a:rPr>
              <a:t>POLSKI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899300" y="1181100"/>
            <a:ext cx="8370256" cy="801993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202375" y="9606541"/>
            <a:ext cx="4064638" cy="192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9"/>
              </a:lnSpc>
            </a:pPr>
            <a:r>
              <a:rPr lang="en-US" sz="1200" dirty="0" err="1">
                <a:solidFill>
                  <a:srgbClr val="F9FCFF"/>
                </a:solidFill>
                <a:latin typeface="Source Serif Pro"/>
              </a:rPr>
              <a:t>Źródło</a:t>
            </a:r>
            <a:r>
              <a:rPr lang="en-US" sz="1200" dirty="0">
                <a:solidFill>
                  <a:srgbClr val="F9FCFF"/>
                </a:solidFill>
                <a:latin typeface="Source Serif Pro"/>
              </a:rPr>
              <a:t>: </a:t>
            </a:r>
            <a:r>
              <a:rPr lang="en-US" sz="1200" dirty="0" err="1">
                <a:solidFill>
                  <a:srgbClr val="F9FCFF"/>
                </a:solidFill>
                <a:latin typeface="Source Serif Pro"/>
              </a:rPr>
              <a:t>wikipedia</a:t>
            </a:r>
            <a:endParaRPr lang="en-US" sz="1200" dirty="0">
              <a:solidFill>
                <a:srgbClr val="F9FCFF"/>
              </a:solidFill>
              <a:latin typeface="Source Serif Pro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797855" y="7507557"/>
            <a:ext cx="4220683" cy="116412"/>
          </a:xfrm>
          <a:prstGeom prst="rect">
            <a:avLst/>
          </a:prstGeom>
          <a:solidFill>
            <a:srgbClr val="8AABCA"/>
          </a:solid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3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4157" y="1486542"/>
            <a:ext cx="13565604" cy="855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600" dirty="0">
                <a:solidFill>
                  <a:srgbClr val="F9FCFF"/>
                </a:solidFill>
                <a:latin typeface="Montserrat Classic"/>
              </a:rPr>
              <a:t>OBOZY ZAGŁADY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74157" y="6111014"/>
            <a:ext cx="3058297" cy="2900430"/>
            <a:chOff x="0" y="-57150"/>
            <a:chExt cx="4077729" cy="3867240"/>
          </a:xfrm>
        </p:grpSpPr>
        <p:sp>
          <p:nvSpPr>
            <p:cNvPr id="4" name="TextBox 4"/>
            <p:cNvSpPr txBox="1"/>
            <p:nvPr/>
          </p:nvSpPr>
          <p:spPr>
            <a:xfrm>
              <a:off x="0" y="-57150"/>
              <a:ext cx="4077729" cy="1452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dirty="0">
                  <a:solidFill>
                    <a:srgbClr val="F9FCFF"/>
                  </a:solidFill>
                  <a:latin typeface="Montserrat Classic"/>
                </a:rPr>
                <a:t>CHEŁMNO</a:t>
              </a:r>
            </a:p>
            <a:p>
              <a:pPr algn="ctr">
                <a:lnSpc>
                  <a:spcPts val="4479"/>
                </a:lnSpc>
              </a:pPr>
              <a:r>
                <a:rPr lang="en-US" sz="3199" dirty="0">
                  <a:solidFill>
                    <a:srgbClr val="F9FCFF"/>
                  </a:solidFill>
                  <a:latin typeface="Montserrat Classic"/>
                </a:rPr>
                <a:t>(KULMHOF)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72401" y="1832626"/>
              <a:ext cx="3532928" cy="19774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dirty="0">
                  <a:solidFill>
                    <a:srgbClr val="F9FCFF"/>
                  </a:solidFill>
                  <a:latin typeface="Source Serif Pro" panose="020B0604020202020204" charset="-18"/>
                </a:rPr>
                <a:t>ok. 200 </a:t>
              </a:r>
              <a:r>
                <a:rPr lang="en-US" sz="2800" dirty="0" err="1">
                  <a:solidFill>
                    <a:srgbClr val="F9FCFF"/>
                  </a:solidFill>
                  <a:latin typeface="Source Serif Pro" panose="020B0604020202020204" charset="-18"/>
                </a:rPr>
                <a:t>tys</a:t>
              </a:r>
              <a:r>
                <a:rPr lang="en-US" sz="2800" dirty="0">
                  <a:solidFill>
                    <a:srgbClr val="F9FCFF"/>
                  </a:solidFill>
                  <a:latin typeface="Source Serif Pro" panose="020B0604020202020204" charset="-18"/>
                </a:rPr>
                <a:t>. </a:t>
              </a:r>
              <a:r>
                <a:rPr lang="en-US" sz="2800" dirty="0" err="1">
                  <a:solidFill>
                    <a:srgbClr val="F9FCFF"/>
                  </a:solidFill>
                  <a:latin typeface="Source Serif Pro" panose="020B0604020202020204" charset="-18"/>
                </a:rPr>
                <a:t>ofiar</a:t>
              </a:r>
              <a:r>
                <a:rPr lang="en-US" sz="2800" dirty="0">
                  <a:solidFill>
                    <a:srgbClr val="F9FCFF"/>
                  </a:solidFill>
                  <a:latin typeface="Source Serif Pro" panose="020B0604020202020204" charset="-18"/>
                </a:rPr>
                <a:t> </a:t>
              </a:r>
            </a:p>
            <a:p>
              <a:pPr algn="ctr">
                <a:lnSpc>
                  <a:spcPts val="3919"/>
                </a:lnSpc>
              </a:pPr>
              <a:r>
                <a:rPr lang="en-US" sz="2800" dirty="0">
                  <a:solidFill>
                    <a:srgbClr val="F9FCFF"/>
                  </a:solidFill>
                  <a:latin typeface="Source Serif Pro" panose="020B0604020202020204" charset="-18"/>
                </a:rPr>
                <a:t>w </a:t>
              </a:r>
              <a:r>
                <a:rPr lang="en-US" sz="2800" dirty="0" err="1">
                  <a:solidFill>
                    <a:srgbClr val="F9FCFF"/>
                  </a:solidFill>
                  <a:latin typeface="Source Serif Pro" panose="020B0604020202020204" charset="-18"/>
                </a:rPr>
                <a:t>latach</a:t>
              </a:r>
              <a:endParaRPr lang="en-US" sz="2800" dirty="0">
                <a:solidFill>
                  <a:srgbClr val="F9FCFF"/>
                </a:solidFill>
                <a:latin typeface="Source Serif Pro" panose="020B0604020202020204" charset="-18"/>
              </a:endParaRPr>
            </a:p>
            <a:p>
              <a:pPr algn="ctr">
                <a:lnSpc>
                  <a:spcPts val="3919"/>
                </a:lnSpc>
              </a:pPr>
              <a:r>
                <a:rPr lang="en-US" sz="2800" dirty="0">
                  <a:solidFill>
                    <a:srgbClr val="F9FCFF"/>
                  </a:solidFill>
                  <a:latin typeface="Source Serif Pro" panose="020B0604020202020204" charset="-18"/>
                </a:rPr>
                <a:t>1941 - 1944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007119" y="6111014"/>
            <a:ext cx="3549840" cy="2960036"/>
            <a:chOff x="0" y="-57150"/>
            <a:chExt cx="4733120" cy="3946715"/>
          </a:xfrm>
        </p:grpSpPr>
        <p:sp>
          <p:nvSpPr>
            <p:cNvPr id="7" name="TextBox 7"/>
            <p:cNvSpPr txBox="1"/>
            <p:nvPr/>
          </p:nvSpPr>
          <p:spPr>
            <a:xfrm>
              <a:off x="0" y="-57150"/>
              <a:ext cx="4733120" cy="1452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dirty="0">
                  <a:solidFill>
                    <a:srgbClr val="F9FCFF"/>
                  </a:solidFill>
                  <a:latin typeface="Montserrat Classic"/>
                </a:rPr>
                <a:t>BEŁŻEC</a:t>
              </a:r>
            </a:p>
            <a:p>
              <a:pPr algn="ctr">
                <a:lnSpc>
                  <a:spcPts val="4480"/>
                </a:lnSpc>
              </a:pPr>
              <a:endParaRPr lang="en-US" sz="3200" dirty="0">
                <a:solidFill>
                  <a:srgbClr val="F9FCFF"/>
                </a:solidFill>
                <a:latin typeface="Montserrat Classic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16183" y="1912101"/>
              <a:ext cx="4100755" cy="19774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dirty="0">
                  <a:solidFill>
                    <a:srgbClr val="F9FCFF"/>
                  </a:solidFill>
                  <a:latin typeface="Source Serif Pro" panose="020B0604020202020204" charset="-18"/>
                </a:rPr>
                <a:t>ok. 480 </a:t>
              </a:r>
              <a:r>
                <a:rPr lang="en-US" sz="2800" dirty="0" err="1">
                  <a:solidFill>
                    <a:srgbClr val="F9FCFF"/>
                  </a:solidFill>
                  <a:latin typeface="Source Serif Pro" panose="020B0604020202020204" charset="-18"/>
                </a:rPr>
                <a:t>tys</a:t>
              </a:r>
              <a:r>
                <a:rPr lang="en-US" sz="2800" dirty="0">
                  <a:solidFill>
                    <a:srgbClr val="F9FCFF"/>
                  </a:solidFill>
                  <a:latin typeface="Source Serif Pro" panose="020B0604020202020204" charset="-18"/>
                </a:rPr>
                <a:t>. </a:t>
              </a:r>
              <a:r>
                <a:rPr lang="en-US" sz="2800" dirty="0" err="1">
                  <a:solidFill>
                    <a:srgbClr val="F9FCFF"/>
                  </a:solidFill>
                  <a:latin typeface="Source Serif Pro" panose="020B0604020202020204" charset="-18"/>
                </a:rPr>
                <a:t>ofiar</a:t>
              </a:r>
              <a:r>
                <a:rPr lang="en-US" sz="2800" dirty="0">
                  <a:solidFill>
                    <a:srgbClr val="F9FCFF"/>
                  </a:solidFill>
                  <a:latin typeface="Source Serif Pro" panose="020B0604020202020204" charset="-18"/>
                </a:rPr>
                <a:t> </a:t>
              </a:r>
            </a:p>
            <a:p>
              <a:pPr algn="ctr">
                <a:lnSpc>
                  <a:spcPts val="3919"/>
                </a:lnSpc>
              </a:pPr>
              <a:r>
                <a:rPr lang="en-US" sz="2800" dirty="0">
                  <a:solidFill>
                    <a:srgbClr val="F9FCFF"/>
                  </a:solidFill>
                  <a:latin typeface="Source Serif Pro" panose="020B0604020202020204" charset="-18"/>
                </a:rPr>
                <a:t>od </a:t>
              </a:r>
              <a:r>
                <a:rPr lang="pl-PL" sz="2800" dirty="0">
                  <a:solidFill>
                    <a:srgbClr val="F9FCFF"/>
                  </a:solidFill>
                  <a:latin typeface="Source Serif Pro" panose="020B0604020202020204" charset="-18"/>
                </a:rPr>
                <a:t>marca </a:t>
              </a:r>
              <a:r>
                <a:rPr lang="en-US" sz="2800" dirty="0">
                  <a:solidFill>
                    <a:srgbClr val="F9FCFF"/>
                  </a:solidFill>
                  <a:latin typeface="Source Serif Pro" panose="020B0604020202020204" charset="-18"/>
                </a:rPr>
                <a:t>1942 </a:t>
              </a:r>
            </a:p>
            <a:p>
              <a:pPr algn="ctr">
                <a:lnSpc>
                  <a:spcPts val="3920"/>
                </a:lnSpc>
              </a:pPr>
              <a:r>
                <a:rPr lang="en-US" sz="2800" dirty="0">
                  <a:solidFill>
                    <a:srgbClr val="F9FCFF"/>
                  </a:solidFill>
                  <a:latin typeface="Source Serif Pro" panose="020B0604020202020204" charset="-18"/>
                </a:rPr>
                <a:t>do </a:t>
              </a:r>
              <a:r>
                <a:rPr lang="en-US" sz="2800" dirty="0" err="1">
                  <a:solidFill>
                    <a:srgbClr val="F9FCFF"/>
                  </a:solidFill>
                  <a:latin typeface="Source Serif Pro" panose="020B0604020202020204" charset="-18"/>
                </a:rPr>
                <a:t>cze</a:t>
              </a:r>
              <a:r>
                <a:rPr lang="pl-PL" sz="2800" dirty="0">
                  <a:solidFill>
                    <a:srgbClr val="F9FCFF"/>
                  </a:solidFill>
                  <a:latin typeface="Source Serif Pro" panose="020B0604020202020204" charset="-18"/>
                </a:rPr>
                <a:t>r</a:t>
              </a:r>
              <a:r>
                <a:rPr lang="en-US" sz="2800" dirty="0" err="1">
                  <a:solidFill>
                    <a:srgbClr val="F9FCFF"/>
                  </a:solidFill>
                  <a:latin typeface="Source Serif Pro" panose="020B0604020202020204" charset="-18"/>
                </a:rPr>
                <a:t>wca</a:t>
              </a:r>
              <a:r>
                <a:rPr lang="en-US" sz="2800" dirty="0">
                  <a:solidFill>
                    <a:srgbClr val="F9FCFF"/>
                  </a:solidFill>
                  <a:latin typeface="Source Serif Pro" panose="020B0604020202020204" charset="-18"/>
                </a:rPr>
                <a:t> 1943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504226" y="6111014"/>
            <a:ext cx="3555987" cy="2932078"/>
            <a:chOff x="0" y="-57150"/>
            <a:chExt cx="4741316" cy="390943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57150"/>
              <a:ext cx="4741316" cy="1452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dirty="0">
                  <a:solidFill>
                    <a:srgbClr val="F9FCFF"/>
                  </a:solidFill>
                  <a:latin typeface="Montserrat Classic"/>
                </a:rPr>
                <a:t>SOBIBÓR</a:t>
              </a:r>
            </a:p>
            <a:p>
              <a:pPr algn="ctr">
                <a:lnSpc>
                  <a:spcPts val="4480"/>
                </a:lnSpc>
              </a:pPr>
              <a:endParaRPr lang="en-US" sz="3200" dirty="0">
                <a:solidFill>
                  <a:srgbClr val="F9FCFF"/>
                </a:solidFill>
                <a:latin typeface="Montserrat Classic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16731" y="1874824"/>
              <a:ext cx="4107857" cy="19774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dirty="0">
                  <a:solidFill>
                    <a:srgbClr val="F9FCFF"/>
                  </a:solidFill>
                  <a:latin typeface="Source Serif Pro" panose="020B0604020202020204" charset="-18"/>
                </a:rPr>
                <a:t>ok. 250 </a:t>
              </a:r>
              <a:r>
                <a:rPr lang="en-US" sz="2800" dirty="0" err="1">
                  <a:solidFill>
                    <a:srgbClr val="F9FCFF"/>
                  </a:solidFill>
                  <a:latin typeface="Source Serif Pro" panose="020B0604020202020204" charset="-18"/>
                </a:rPr>
                <a:t>tys</a:t>
              </a:r>
              <a:r>
                <a:rPr lang="en-US" sz="2800" dirty="0">
                  <a:solidFill>
                    <a:srgbClr val="F9FCFF"/>
                  </a:solidFill>
                  <a:latin typeface="Source Serif Pro" panose="020B0604020202020204" charset="-18"/>
                </a:rPr>
                <a:t>. </a:t>
              </a:r>
              <a:r>
                <a:rPr lang="en-US" sz="2800" dirty="0" err="1">
                  <a:solidFill>
                    <a:srgbClr val="F9FCFF"/>
                  </a:solidFill>
                  <a:latin typeface="Source Serif Pro" panose="020B0604020202020204" charset="-18"/>
                </a:rPr>
                <a:t>ofiar</a:t>
              </a:r>
              <a:r>
                <a:rPr lang="en-US" sz="2800" dirty="0">
                  <a:solidFill>
                    <a:srgbClr val="F9FCFF"/>
                  </a:solidFill>
                  <a:latin typeface="Source Serif Pro" panose="020B0604020202020204" charset="-18"/>
                </a:rPr>
                <a:t> od </a:t>
              </a:r>
              <a:r>
                <a:rPr lang="en-US" sz="2800" dirty="0" err="1">
                  <a:solidFill>
                    <a:srgbClr val="F9FCFF"/>
                  </a:solidFill>
                  <a:latin typeface="Source Serif Pro" panose="020B0604020202020204" charset="-18"/>
                </a:rPr>
                <a:t>maja</a:t>
              </a:r>
              <a:r>
                <a:rPr lang="en-US" sz="2800" dirty="0">
                  <a:solidFill>
                    <a:srgbClr val="F9FCFF"/>
                  </a:solidFill>
                  <a:latin typeface="Source Serif Pro" panose="020B0604020202020204" charset="-18"/>
                </a:rPr>
                <a:t> 1942 do </a:t>
              </a:r>
              <a:r>
                <a:rPr lang="en-US" sz="2800" dirty="0" err="1">
                  <a:solidFill>
                    <a:srgbClr val="F9FCFF"/>
                  </a:solidFill>
                  <a:latin typeface="Source Serif Pro" panose="020B0604020202020204" charset="-18"/>
                </a:rPr>
                <a:t>października</a:t>
              </a:r>
              <a:r>
                <a:rPr lang="en-US" sz="2800" dirty="0">
                  <a:solidFill>
                    <a:srgbClr val="F9FCFF"/>
                  </a:solidFill>
                  <a:latin typeface="Source Serif Pro" panose="020B0604020202020204" charset="-18"/>
                </a:rPr>
                <a:t> 1943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060213" y="6111014"/>
            <a:ext cx="3432597" cy="2945819"/>
            <a:chOff x="0" y="-57150"/>
            <a:chExt cx="4576796" cy="3927759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57150"/>
              <a:ext cx="4576796" cy="1452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dirty="0">
                  <a:solidFill>
                    <a:srgbClr val="F9FCFF"/>
                  </a:solidFill>
                  <a:latin typeface="Montserrat Classic"/>
                </a:rPr>
                <a:t>AUSCHWITZ-BIRKENAU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05739" y="1893145"/>
              <a:ext cx="3965317" cy="19774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dirty="0">
                  <a:solidFill>
                    <a:srgbClr val="F9FCFF"/>
                  </a:solidFill>
                  <a:latin typeface="Source Serif Pro" panose="020B0604020202020204" charset="-18"/>
                </a:rPr>
                <a:t>ok. 1,1 </a:t>
              </a:r>
              <a:r>
                <a:rPr lang="en-US" sz="2800" dirty="0" err="1">
                  <a:solidFill>
                    <a:srgbClr val="F9FCFF"/>
                  </a:solidFill>
                  <a:latin typeface="Source Serif Pro" panose="020B0604020202020204" charset="-18"/>
                </a:rPr>
                <a:t>mln</a:t>
              </a:r>
              <a:r>
                <a:rPr lang="en-US" sz="2800" dirty="0">
                  <a:solidFill>
                    <a:srgbClr val="F9FCFF"/>
                  </a:solidFill>
                  <a:latin typeface="Source Serif Pro" panose="020B0604020202020204" charset="-18"/>
                </a:rPr>
                <a:t> </a:t>
              </a:r>
              <a:r>
                <a:rPr lang="en-US" sz="2800" dirty="0" err="1">
                  <a:solidFill>
                    <a:srgbClr val="F9FCFF"/>
                  </a:solidFill>
                  <a:latin typeface="Source Serif Pro" panose="020B0604020202020204" charset="-18"/>
                </a:rPr>
                <a:t>ofiar</a:t>
              </a:r>
              <a:r>
                <a:rPr lang="en-US" sz="2800" dirty="0">
                  <a:solidFill>
                    <a:srgbClr val="F9FCFF"/>
                  </a:solidFill>
                  <a:latin typeface="Source Serif Pro" panose="020B0604020202020204" charset="-18"/>
                </a:rPr>
                <a:t> </a:t>
              </a:r>
            </a:p>
            <a:p>
              <a:pPr algn="ctr">
                <a:lnSpc>
                  <a:spcPts val="3919"/>
                </a:lnSpc>
              </a:pPr>
              <a:r>
                <a:rPr lang="en-US" sz="2800" dirty="0">
                  <a:solidFill>
                    <a:srgbClr val="F9FCFF"/>
                  </a:solidFill>
                  <a:latin typeface="Source Serif Pro" panose="020B0604020202020204" charset="-18"/>
                </a:rPr>
                <a:t>w </a:t>
              </a:r>
              <a:r>
                <a:rPr lang="en-US" sz="2800" dirty="0" err="1">
                  <a:solidFill>
                    <a:srgbClr val="F9FCFF"/>
                  </a:solidFill>
                  <a:latin typeface="Source Serif Pro" panose="020B0604020202020204" charset="-18"/>
                </a:rPr>
                <a:t>latach</a:t>
              </a:r>
              <a:r>
                <a:rPr lang="en-US" sz="2800" dirty="0">
                  <a:solidFill>
                    <a:srgbClr val="F9FCFF"/>
                  </a:solidFill>
                  <a:latin typeface="Source Serif Pro" panose="020B0604020202020204" charset="-18"/>
                </a:rPr>
                <a:t> 1940 - 1945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616200" y="6111014"/>
            <a:ext cx="3352162" cy="2927259"/>
            <a:chOff x="0" y="-57150"/>
            <a:chExt cx="4469550" cy="3903013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57150"/>
              <a:ext cx="4469550" cy="1452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dirty="0">
                  <a:solidFill>
                    <a:srgbClr val="F9FCFF"/>
                  </a:solidFill>
                  <a:latin typeface="Montserrat Classic"/>
                </a:rPr>
                <a:t>TREBLINKA</a:t>
              </a:r>
            </a:p>
            <a:p>
              <a:pPr algn="ctr">
                <a:lnSpc>
                  <a:spcPts val="4480"/>
                </a:lnSpc>
              </a:pPr>
              <a:endParaRPr lang="en-US" sz="3200" dirty="0">
                <a:solidFill>
                  <a:srgbClr val="F9FCFF"/>
                </a:solidFill>
                <a:latin typeface="Montserrat Classic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98575" y="1868399"/>
              <a:ext cx="3872401" cy="19774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dirty="0">
                  <a:solidFill>
                    <a:srgbClr val="F9FCFF"/>
                  </a:solidFill>
                  <a:latin typeface="Source Serif Pro" panose="020B0604020202020204" charset="-18"/>
                </a:rPr>
                <a:t>ok. 800-900 </a:t>
              </a:r>
              <a:r>
                <a:rPr lang="en-US" sz="2800" dirty="0" err="1">
                  <a:solidFill>
                    <a:srgbClr val="F9FCFF"/>
                  </a:solidFill>
                  <a:latin typeface="Source Serif Pro" panose="020B0604020202020204" charset="-18"/>
                </a:rPr>
                <a:t>tys</a:t>
              </a:r>
              <a:r>
                <a:rPr lang="en-US" sz="2800" dirty="0">
                  <a:solidFill>
                    <a:srgbClr val="F9FCFF"/>
                  </a:solidFill>
                  <a:latin typeface="Source Serif Pro" panose="020B0604020202020204" charset="-18"/>
                </a:rPr>
                <a:t>. </a:t>
              </a:r>
              <a:r>
                <a:rPr lang="en-US" sz="2800" dirty="0" err="1">
                  <a:solidFill>
                    <a:srgbClr val="F9FCFF"/>
                  </a:solidFill>
                  <a:latin typeface="Source Serif Pro" panose="020B0604020202020204" charset="-18"/>
                </a:rPr>
                <a:t>ofiar</a:t>
              </a:r>
              <a:r>
                <a:rPr lang="en-US" sz="2800" dirty="0">
                  <a:solidFill>
                    <a:srgbClr val="F9FCFF"/>
                  </a:solidFill>
                  <a:latin typeface="Source Serif Pro" panose="020B0604020202020204" charset="-18"/>
                </a:rPr>
                <a:t> od </a:t>
              </a:r>
              <a:r>
                <a:rPr lang="en-US" sz="2800" dirty="0" err="1">
                  <a:solidFill>
                    <a:srgbClr val="F9FCFF"/>
                  </a:solidFill>
                  <a:latin typeface="Source Serif Pro" panose="020B0604020202020204" charset="-18"/>
                </a:rPr>
                <a:t>lipca</a:t>
              </a:r>
              <a:r>
                <a:rPr lang="en-US" sz="2800" dirty="0">
                  <a:solidFill>
                    <a:srgbClr val="F9FCFF"/>
                  </a:solidFill>
                  <a:latin typeface="Source Serif Pro" panose="020B0604020202020204" charset="-18"/>
                </a:rPr>
                <a:t> 1942 do </a:t>
              </a:r>
              <a:r>
                <a:rPr lang="en-US" sz="2800" dirty="0" err="1">
                  <a:solidFill>
                    <a:srgbClr val="F9FCFF"/>
                  </a:solidFill>
                  <a:latin typeface="Source Serif Pro" panose="020B0604020202020204" charset="-18"/>
                </a:rPr>
                <a:t>sierpnia</a:t>
              </a:r>
              <a:r>
                <a:rPr lang="en-US" sz="2800" dirty="0">
                  <a:solidFill>
                    <a:srgbClr val="F9FCFF"/>
                  </a:solidFill>
                  <a:latin typeface="Source Serif Pro" panose="020B0604020202020204" charset="-18"/>
                </a:rPr>
                <a:t> 1943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35482" y="4550092"/>
            <a:ext cx="15017036" cy="793088"/>
            <a:chOff x="0" y="0"/>
            <a:chExt cx="20022714" cy="1057451"/>
          </a:xfrm>
        </p:grpSpPr>
        <p:sp>
          <p:nvSpPr>
            <p:cNvPr id="19" name="AutoShape 19"/>
            <p:cNvSpPr/>
            <p:nvPr/>
          </p:nvSpPr>
          <p:spPr>
            <a:xfrm>
              <a:off x="528725" y="441773"/>
              <a:ext cx="19004187" cy="173905"/>
            </a:xfrm>
            <a:prstGeom prst="rect">
              <a:avLst/>
            </a:prstGeom>
            <a:solidFill>
              <a:srgbClr val="8AABCA"/>
            </a:solidFill>
          </p:spPr>
        </p:sp>
        <p:grpSp>
          <p:nvGrpSpPr>
            <p:cNvPr id="20" name="Group 20"/>
            <p:cNvGrpSpPr/>
            <p:nvPr/>
          </p:nvGrpSpPr>
          <p:grpSpPr>
            <a:xfrm>
              <a:off x="0" y="0"/>
              <a:ext cx="1057451" cy="1057451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9FCFF"/>
              </a:solidFill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18965263" y="0"/>
              <a:ext cx="1057451" cy="1057451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9FCFF"/>
              </a:solidFill>
            </p:spPr>
          </p:sp>
        </p:grpSp>
        <p:grpSp>
          <p:nvGrpSpPr>
            <p:cNvPr id="24" name="Group 24"/>
            <p:cNvGrpSpPr/>
            <p:nvPr/>
          </p:nvGrpSpPr>
          <p:grpSpPr>
            <a:xfrm>
              <a:off x="4741316" y="0"/>
              <a:ext cx="1057451" cy="1057451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9FCFF"/>
              </a:solidFill>
            </p:spPr>
          </p:sp>
        </p:grpSp>
        <p:grpSp>
          <p:nvGrpSpPr>
            <p:cNvPr id="26" name="Group 26"/>
            <p:cNvGrpSpPr/>
            <p:nvPr/>
          </p:nvGrpSpPr>
          <p:grpSpPr>
            <a:xfrm>
              <a:off x="9482632" y="0"/>
              <a:ext cx="1057451" cy="1057451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9FCFF"/>
              </a:solidFill>
            </p:spPr>
          </p:sp>
        </p:grpSp>
        <p:grpSp>
          <p:nvGrpSpPr>
            <p:cNvPr id="28" name="Group 28"/>
            <p:cNvGrpSpPr/>
            <p:nvPr/>
          </p:nvGrpSpPr>
          <p:grpSpPr>
            <a:xfrm>
              <a:off x="14223947" y="0"/>
              <a:ext cx="1057451" cy="1057451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9FCFF"/>
              </a:solidFill>
            </p:spPr>
          </p:sp>
        </p:grpSp>
      </p:grpSp>
      <p:sp>
        <p:nvSpPr>
          <p:cNvPr id="30" name="TextBox 30"/>
          <p:cNvSpPr txBox="1"/>
          <p:nvPr/>
        </p:nvSpPr>
        <p:spPr>
          <a:xfrm>
            <a:off x="774157" y="2881347"/>
            <a:ext cx="16437793" cy="981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F9FCFF"/>
                </a:solidFill>
                <a:latin typeface="Source Serif Pro" panose="020B0604020202020204" charset="-18"/>
              </a:rPr>
              <a:t>W </a:t>
            </a:r>
            <a:r>
              <a:rPr lang="en-US" sz="2800" dirty="0" err="1">
                <a:solidFill>
                  <a:srgbClr val="F9FCFF"/>
                </a:solidFill>
                <a:latin typeface="Source Serif Pro" panose="020B0604020202020204" charset="-18"/>
              </a:rPr>
              <a:t>obozach</a:t>
            </a:r>
            <a:r>
              <a:rPr lang="en-US" sz="2800" dirty="0">
                <a:solidFill>
                  <a:srgbClr val="F9FCFF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 panose="020B0604020202020204" charset="-18"/>
              </a:rPr>
              <a:t>zagłady</a:t>
            </a:r>
            <a:r>
              <a:rPr lang="en-US" sz="2800" dirty="0">
                <a:solidFill>
                  <a:srgbClr val="F9FCFF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 panose="020B0604020202020204" charset="-18"/>
              </a:rPr>
              <a:t>ludzie</a:t>
            </a:r>
            <a:r>
              <a:rPr lang="en-US" sz="2800" dirty="0">
                <a:solidFill>
                  <a:srgbClr val="F9FCFF"/>
                </a:solidFill>
                <a:latin typeface="Source Serif Pro" panose="020B0604020202020204" charset="-18"/>
              </a:rPr>
              <a:t>, </a:t>
            </a:r>
            <a:r>
              <a:rPr lang="en-US" sz="2800" dirty="0" err="1">
                <a:solidFill>
                  <a:srgbClr val="F9FCFF"/>
                </a:solidFill>
                <a:latin typeface="Source Serif Pro" panose="020B0604020202020204" charset="-18"/>
              </a:rPr>
              <a:t>którzy</a:t>
            </a:r>
            <a:r>
              <a:rPr lang="en-US" sz="2800" dirty="0">
                <a:solidFill>
                  <a:srgbClr val="F9FCFF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 panose="020B0604020202020204" charset="-18"/>
              </a:rPr>
              <a:t>tu</a:t>
            </a:r>
            <a:r>
              <a:rPr lang="en-US" sz="2800" dirty="0">
                <a:solidFill>
                  <a:srgbClr val="F9FCFF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 panose="020B0604020202020204" charset="-18"/>
              </a:rPr>
              <a:t>trafiali</a:t>
            </a:r>
            <a:r>
              <a:rPr lang="en-US" sz="2800" dirty="0">
                <a:solidFill>
                  <a:srgbClr val="F9FCFF"/>
                </a:solidFill>
                <a:latin typeface="Source Serif Pro" panose="020B0604020202020204" charset="-18"/>
              </a:rPr>
              <a:t>, </a:t>
            </a:r>
            <a:r>
              <a:rPr lang="en-US" sz="2800" dirty="0" err="1">
                <a:solidFill>
                  <a:srgbClr val="F9FCFF"/>
                </a:solidFill>
                <a:latin typeface="Source Serif Pro" panose="020B0604020202020204" charset="-18"/>
              </a:rPr>
              <a:t>byli</a:t>
            </a:r>
            <a:r>
              <a:rPr lang="en-US" sz="2800" dirty="0">
                <a:solidFill>
                  <a:srgbClr val="F9FCFF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 panose="020B0604020202020204" charset="-18"/>
              </a:rPr>
              <a:t>mordowani</a:t>
            </a:r>
            <a:r>
              <a:rPr lang="en-US" sz="2800" dirty="0">
                <a:solidFill>
                  <a:srgbClr val="F9FCFF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 panose="020B0604020202020204" charset="-18"/>
              </a:rPr>
              <a:t>natychmiast</a:t>
            </a:r>
            <a:r>
              <a:rPr lang="en-US" sz="2800" dirty="0">
                <a:solidFill>
                  <a:srgbClr val="F9FCFF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 panose="020B0604020202020204" charset="-18"/>
              </a:rPr>
              <a:t>przybyciu</a:t>
            </a:r>
            <a:r>
              <a:rPr lang="en-US" sz="2800" dirty="0">
                <a:solidFill>
                  <a:srgbClr val="F9FCFF"/>
                </a:solidFill>
                <a:latin typeface="Source Serif Pro" panose="020B0604020202020204" charset="-18"/>
              </a:rPr>
              <a:t>, </a:t>
            </a:r>
            <a:r>
              <a:rPr lang="en-US" sz="2800" dirty="0" err="1">
                <a:solidFill>
                  <a:srgbClr val="F9FCFF"/>
                </a:solidFill>
                <a:latin typeface="Source Serif Pro" panose="020B0604020202020204" charset="-18"/>
              </a:rPr>
              <a:t>najczęściej</a:t>
            </a:r>
            <a:r>
              <a:rPr lang="en-US" sz="2800" dirty="0">
                <a:solidFill>
                  <a:srgbClr val="F9FCFF"/>
                </a:solidFill>
                <a:latin typeface="Source Serif Pro" panose="020B0604020202020204" charset="-18"/>
              </a:rPr>
              <a:t> </a:t>
            </a:r>
          </a:p>
          <a:p>
            <a:pPr>
              <a:lnSpc>
                <a:spcPts val="3879"/>
              </a:lnSpc>
            </a:pPr>
            <a:r>
              <a:rPr lang="en-US" sz="2770" dirty="0">
                <a:solidFill>
                  <a:srgbClr val="F9FCFF"/>
                </a:solidFill>
                <a:latin typeface="Source Serif Pro" panose="020B0604020202020204" charset="-18"/>
              </a:rPr>
              <a:t>w </a:t>
            </a:r>
            <a:r>
              <a:rPr lang="en-US" sz="2770" dirty="0" err="1">
                <a:solidFill>
                  <a:srgbClr val="F9FCFF"/>
                </a:solidFill>
                <a:latin typeface="Source Serif Pro" panose="020B0604020202020204" charset="-18"/>
              </a:rPr>
              <a:t>komorach</a:t>
            </a:r>
            <a:r>
              <a:rPr lang="en-US" sz="2770" dirty="0">
                <a:solidFill>
                  <a:srgbClr val="F9FCFF"/>
                </a:solidFill>
                <a:latin typeface="Source Serif Pro" panose="020B0604020202020204" charset="-18"/>
              </a:rPr>
              <a:t> </a:t>
            </a:r>
            <a:r>
              <a:rPr lang="en-US" sz="2770" dirty="0" err="1">
                <a:solidFill>
                  <a:srgbClr val="F9FCFF"/>
                </a:solidFill>
                <a:latin typeface="Source Serif Pro" panose="020B0604020202020204" charset="-18"/>
              </a:rPr>
              <a:t>gazowych</a:t>
            </a:r>
            <a:r>
              <a:rPr lang="en-US" sz="2770" dirty="0">
                <a:solidFill>
                  <a:srgbClr val="F9FCFF"/>
                </a:solidFill>
                <a:latin typeface="Source Serif Pro" panose="020B0604020202020204" charset="-18"/>
              </a:rPr>
              <a:t>. Na </a:t>
            </a:r>
            <a:r>
              <a:rPr lang="en-US" sz="2770" dirty="0" err="1">
                <a:solidFill>
                  <a:srgbClr val="F9FCFF"/>
                </a:solidFill>
                <a:latin typeface="Source Serif Pro" panose="020B0604020202020204" charset="-18"/>
              </a:rPr>
              <a:t>terenie</a:t>
            </a:r>
            <a:r>
              <a:rPr lang="en-US" sz="2770" dirty="0">
                <a:solidFill>
                  <a:srgbClr val="F9FCFF"/>
                </a:solidFill>
                <a:latin typeface="Source Serif Pro" panose="020B0604020202020204" charset="-18"/>
              </a:rPr>
              <a:t> </a:t>
            </a:r>
            <a:r>
              <a:rPr lang="en-US" sz="2770" dirty="0" err="1">
                <a:solidFill>
                  <a:srgbClr val="F9FCFF"/>
                </a:solidFill>
                <a:latin typeface="Source Serif Pro" panose="020B0604020202020204" charset="-18"/>
              </a:rPr>
              <a:t>okupowanej</a:t>
            </a:r>
            <a:r>
              <a:rPr lang="en-US" sz="2770" dirty="0">
                <a:solidFill>
                  <a:srgbClr val="F9FCFF"/>
                </a:solidFill>
                <a:latin typeface="Source Serif Pro" panose="020B0604020202020204" charset="-18"/>
              </a:rPr>
              <a:t> </a:t>
            </a:r>
            <a:r>
              <a:rPr lang="en-US" sz="2770" dirty="0" err="1">
                <a:solidFill>
                  <a:srgbClr val="F9FCFF"/>
                </a:solidFill>
                <a:latin typeface="Source Serif Pro" panose="020B0604020202020204" charset="-18"/>
              </a:rPr>
              <a:t>Polski</a:t>
            </a:r>
            <a:r>
              <a:rPr lang="en-US" sz="2770" dirty="0">
                <a:solidFill>
                  <a:srgbClr val="F9FCFF"/>
                </a:solidFill>
                <a:latin typeface="Source Serif Pro" panose="020B0604020202020204" charset="-18"/>
              </a:rPr>
              <a:t> </a:t>
            </a:r>
            <a:r>
              <a:rPr lang="en-US" sz="2770" dirty="0" err="1">
                <a:solidFill>
                  <a:srgbClr val="F9FCFF"/>
                </a:solidFill>
                <a:latin typeface="Source Serif Pro" panose="020B0604020202020204" charset="-18"/>
              </a:rPr>
              <a:t>hitlerowcy</a:t>
            </a:r>
            <a:r>
              <a:rPr lang="en-US" sz="2770" dirty="0">
                <a:solidFill>
                  <a:srgbClr val="F9FCFF"/>
                </a:solidFill>
                <a:latin typeface="Source Serif Pro" panose="020B0604020202020204" charset="-18"/>
              </a:rPr>
              <a:t> </a:t>
            </a:r>
            <a:r>
              <a:rPr lang="en-US" sz="2770" dirty="0" err="1">
                <a:solidFill>
                  <a:srgbClr val="F9FCFF"/>
                </a:solidFill>
                <a:latin typeface="Source Serif Pro" panose="020B0604020202020204" charset="-18"/>
              </a:rPr>
              <a:t>utworzyli</a:t>
            </a:r>
            <a:r>
              <a:rPr lang="en-US" sz="2770" dirty="0">
                <a:solidFill>
                  <a:srgbClr val="F9FCFF"/>
                </a:solidFill>
                <a:latin typeface="Source Serif Pro" panose="020B0604020202020204" charset="-18"/>
              </a:rPr>
              <a:t> 5 </a:t>
            </a:r>
            <a:r>
              <a:rPr lang="en-US" sz="2770" dirty="0" err="1">
                <a:solidFill>
                  <a:srgbClr val="F9FCFF"/>
                </a:solidFill>
                <a:latin typeface="Source Serif Pro" panose="020B0604020202020204" charset="-18"/>
              </a:rPr>
              <a:t>takich</a:t>
            </a:r>
            <a:r>
              <a:rPr lang="en-US" sz="2770" dirty="0">
                <a:solidFill>
                  <a:srgbClr val="F9FCFF"/>
                </a:solidFill>
                <a:latin typeface="Source Serif Pro" panose="020B0604020202020204" charset="-18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 panose="020B0604020202020204" charset="-18"/>
              </a:rPr>
              <a:t>obozów</a:t>
            </a:r>
            <a:r>
              <a:rPr lang="pl-PL" sz="2800" dirty="0">
                <a:solidFill>
                  <a:srgbClr val="F9FCFF"/>
                </a:solidFill>
                <a:latin typeface="Source Serif Pro" panose="020B0604020202020204" charset="-18"/>
              </a:rPr>
              <a:t>.</a:t>
            </a:r>
            <a:endParaRPr lang="en-US" sz="2800" dirty="0">
              <a:solidFill>
                <a:srgbClr val="F9FCFF"/>
              </a:solidFill>
              <a:latin typeface="Source Serif Pro" panose="020B0604020202020204" charset="-18"/>
            </a:endParaRPr>
          </a:p>
        </p:txBody>
      </p:sp>
      <p:sp>
        <p:nvSpPr>
          <p:cNvPr id="31" name="AutoShape 31"/>
          <p:cNvSpPr/>
          <p:nvPr/>
        </p:nvSpPr>
        <p:spPr>
          <a:xfrm>
            <a:off x="774157" y="1028700"/>
            <a:ext cx="4220683" cy="116412"/>
          </a:xfrm>
          <a:prstGeom prst="rect">
            <a:avLst/>
          </a:prstGeom>
          <a:solidFill>
            <a:srgbClr val="8AABCA"/>
          </a:solid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319270"/>
            <a:ext cx="8701483" cy="4939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Różnych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obozów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było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na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terenie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okupowanej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Polski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tysiące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.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Jednym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z 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nich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był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utworzony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latem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1941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roku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niedaleko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wsi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Treblinka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karny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obóz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pracy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przymusowej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dla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Polaków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i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Żydów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.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Osadzeni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br>
              <a:rPr lang="pl-PL" sz="2800" dirty="0">
                <a:solidFill>
                  <a:srgbClr val="273755"/>
                </a:solidFill>
                <a:latin typeface="Source Serif Pro"/>
              </a:rPr>
            </a:br>
            <a:r>
              <a:rPr lang="en-US" sz="2800" dirty="0">
                <a:solidFill>
                  <a:srgbClr val="273755"/>
                </a:solidFill>
                <a:latin typeface="Source Serif Pro"/>
              </a:rPr>
              <a:t>w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nim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więźniowie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pracowali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przede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wszystkim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br>
              <a:rPr lang="pl-PL" sz="2800" dirty="0">
                <a:solidFill>
                  <a:srgbClr val="273755"/>
                </a:solidFill>
                <a:latin typeface="Source Serif Pro"/>
              </a:rPr>
            </a:br>
            <a:r>
              <a:rPr lang="en-US" sz="2800" dirty="0">
                <a:solidFill>
                  <a:srgbClr val="273755"/>
                </a:solidFill>
                <a:latin typeface="Source Serif Pro"/>
              </a:rPr>
              <a:t>w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sąsiadującej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z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obozem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żwirowni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.</a:t>
            </a:r>
          </a:p>
          <a:p>
            <a:pPr>
              <a:lnSpc>
                <a:spcPts val="3919"/>
              </a:lnSpc>
            </a:pPr>
            <a:endParaRPr lang="en-US" sz="2800" dirty="0">
              <a:solidFill>
                <a:srgbClr val="273755"/>
              </a:solidFill>
              <a:latin typeface="Source Serif Pro"/>
            </a:endParaRPr>
          </a:p>
          <a:p>
            <a:pPr algn="l">
              <a:lnSpc>
                <a:spcPts val="3919"/>
              </a:lnSpc>
            </a:pP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Przez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Treblinkę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I w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latach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1941-1944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przeszło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prawie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20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tysięcy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więźniów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;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około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połowę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z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nich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zamordowano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990600"/>
            <a:ext cx="10585677" cy="1701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600" dirty="0">
                <a:solidFill>
                  <a:srgbClr val="273755"/>
                </a:solidFill>
                <a:latin typeface="Montserrat Classic"/>
              </a:rPr>
              <a:t>KARNY OBÓZ PRACY TREBLINKA I - 1941 R.</a:t>
            </a:r>
          </a:p>
        </p:txBody>
      </p:sp>
      <p:sp>
        <p:nvSpPr>
          <p:cNvPr id="4" name="AutoShape 4"/>
          <p:cNvSpPr/>
          <p:nvPr/>
        </p:nvSpPr>
        <p:spPr>
          <a:xfrm>
            <a:off x="1158759" y="3386137"/>
            <a:ext cx="4220683" cy="116412"/>
          </a:xfrm>
          <a:prstGeom prst="rect">
            <a:avLst/>
          </a:prstGeom>
          <a:solidFill>
            <a:srgbClr val="8AABCA"/>
          </a:solidFill>
        </p:spPr>
      </p:sp>
      <p:sp>
        <p:nvSpPr>
          <p:cNvPr id="5" name="AutoShape 5"/>
          <p:cNvSpPr/>
          <p:nvPr/>
        </p:nvSpPr>
        <p:spPr>
          <a:xfrm>
            <a:off x="12197142" y="0"/>
            <a:ext cx="6090858" cy="10287000"/>
          </a:xfrm>
          <a:prstGeom prst="rect">
            <a:avLst/>
          </a:prstGeom>
          <a:solidFill>
            <a:srgbClr val="273755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3259" r="3891"/>
          <a:stretch>
            <a:fillRect/>
          </a:stretch>
        </p:blipFill>
        <p:spPr>
          <a:xfrm>
            <a:off x="10126027" y="4376420"/>
            <a:ext cx="8161973" cy="488188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716425" y="9574985"/>
            <a:ext cx="4064638" cy="192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9"/>
              </a:lnSpc>
            </a:pPr>
            <a:r>
              <a:rPr lang="en-US" sz="1200" dirty="0" err="1">
                <a:solidFill>
                  <a:srgbClr val="F9FCFF"/>
                </a:solidFill>
                <a:latin typeface="Source Serif Pro"/>
              </a:rPr>
              <a:t>Źródło</a:t>
            </a:r>
            <a:r>
              <a:rPr lang="en-US" sz="1200" dirty="0">
                <a:solidFill>
                  <a:srgbClr val="F9FCFF"/>
                </a:solidFill>
                <a:latin typeface="Source Serif Pro"/>
              </a:rPr>
              <a:t>: </a:t>
            </a:r>
            <a:r>
              <a:rPr lang="en-US" sz="1200" dirty="0" err="1">
                <a:solidFill>
                  <a:srgbClr val="F9FCFF"/>
                </a:solidFill>
                <a:latin typeface="Source Serif Pro"/>
              </a:rPr>
              <a:t>wikipedia</a:t>
            </a:r>
            <a:endParaRPr lang="en-US" sz="1200" dirty="0">
              <a:solidFill>
                <a:srgbClr val="F9FCFF"/>
              </a:solidFill>
              <a:latin typeface="Source Serif Pro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334000" cy="10287000"/>
          </a:xfrm>
          <a:prstGeom prst="rect">
            <a:avLst/>
          </a:prstGeom>
          <a:solidFill>
            <a:srgbClr val="273755"/>
          </a:solidFill>
        </p:spPr>
      </p:sp>
      <p:sp>
        <p:nvSpPr>
          <p:cNvPr id="3" name="TextBox 3"/>
          <p:cNvSpPr txBox="1"/>
          <p:nvPr/>
        </p:nvSpPr>
        <p:spPr>
          <a:xfrm>
            <a:off x="8096250" y="3630334"/>
            <a:ext cx="9144000" cy="5434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Wiosną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1942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roku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, w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ramach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przygotowań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do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Akcji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Reinhardt,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czyli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eksterminacji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ludności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żydowskiej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,</a:t>
            </a:r>
          </a:p>
          <a:p>
            <a:pPr algn="l">
              <a:lnSpc>
                <a:spcPts val="3920"/>
              </a:lnSpc>
            </a:pPr>
            <a:r>
              <a:rPr lang="en-US" sz="2800" dirty="0">
                <a:solidFill>
                  <a:srgbClr val="273755"/>
                </a:solidFill>
                <a:latin typeface="Source Serif Pro"/>
              </a:rPr>
              <a:t>Treblinka –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obok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Bełżca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i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Sobiboru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-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została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wybrana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jako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miejsce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utworzenia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obozu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zagłady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.  W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maju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1942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roku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rozpoczęła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się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budowa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obozu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Treblinka II;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większość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prac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wykonali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więźniowie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z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Treblinki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I. </a:t>
            </a:r>
          </a:p>
          <a:p>
            <a:pPr algn="l">
              <a:lnSpc>
                <a:spcPts val="3920"/>
              </a:lnSpc>
            </a:pPr>
            <a:endParaRPr lang="en-US" sz="2800" dirty="0">
              <a:solidFill>
                <a:srgbClr val="273755"/>
              </a:solidFill>
              <a:latin typeface="Source Serif Pro"/>
            </a:endParaRPr>
          </a:p>
          <a:p>
            <a:pPr algn="l">
              <a:lnSpc>
                <a:spcPts val="3920"/>
              </a:lnSpc>
            </a:pP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Pierwszy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transport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Żydów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przybył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do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Treblinki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II w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lipcu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1942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roku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,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ostatni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–  w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sierpniu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1943.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Przez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te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13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miesięcy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zabijano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tu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nawet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kilkanaście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tysięcy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ludzi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dziennie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–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jakby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każdego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dnia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znikało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jedno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małe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273755"/>
                </a:solidFill>
                <a:latin typeface="Source Serif Pro"/>
              </a:rPr>
              <a:t>miasto</a:t>
            </a:r>
            <a:r>
              <a:rPr lang="en-US" sz="2800" dirty="0">
                <a:solidFill>
                  <a:srgbClr val="273755"/>
                </a:solidFill>
                <a:latin typeface="Source Serif Pro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096250" y="1164404"/>
            <a:ext cx="8105680" cy="1701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600" dirty="0">
                <a:solidFill>
                  <a:srgbClr val="273755"/>
                </a:solidFill>
                <a:latin typeface="Montserrat Classic"/>
              </a:rPr>
              <a:t>BUDOWA OBOZU TREBLINKA II - 1942 R.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4046"/>
          <a:stretch>
            <a:fillRect/>
          </a:stretch>
        </p:blipFill>
        <p:spPr>
          <a:xfrm>
            <a:off x="0" y="3687484"/>
            <a:ext cx="7059497" cy="544602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41368" y="9647600"/>
            <a:ext cx="4064638" cy="192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 dirty="0" err="1">
                <a:solidFill>
                  <a:srgbClr val="F9FCFF"/>
                </a:solidFill>
                <a:latin typeface="Source Serif Pro"/>
              </a:rPr>
              <a:t>Źródło</a:t>
            </a:r>
            <a:r>
              <a:rPr lang="en-US" sz="1200" dirty="0">
                <a:solidFill>
                  <a:srgbClr val="F9FCFF"/>
                </a:solidFill>
                <a:latin typeface="Source Serif Pro"/>
              </a:rPr>
              <a:t>: </a:t>
            </a:r>
            <a:r>
              <a:rPr lang="en-US" sz="1200" dirty="0" err="1">
                <a:solidFill>
                  <a:srgbClr val="F9FCFF"/>
                </a:solidFill>
                <a:latin typeface="Source Serif Pro"/>
              </a:rPr>
              <a:t>wikipedia</a:t>
            </a:r>
            <a:endParaRPr lang="en-US" sz="1200" dirty="0">
              <a:solidFill>
                <a:srgbClr val="F9FCFF"/>
              </a:solidFill>
              <a:latin typeface="Source Serif Pro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8096250" y="3166821"/>
            <a:ext cx="4220683" cy="116412"/>
          </a:xfrm>
          <a:prstGeom prst="rect">
            <a:avLst/>
          </a:prstGeom>
          <a:solidFill>
            <a:srgbClr val="8AABCA"/>
          </a:solidFill>
        </p:spPr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3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62075" y="2238806"/>
            <a:ext cx="13314894" cy="4984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800" dirty="0">
                <a:solidFill>
                  <a:srgbClr val="F9FCFF"/>
                </a:solidFill>
                <a:latin typeface="Source Serif Pro"/>
              </a:rPr>
              <a:t>Na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wschód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od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Warszawy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(...)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na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siedleckiej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bocznicy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kolejowej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, w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odległości</a:t>
            </a:r>
            <a:endParaRPr lang="en-US" sz="2800" dirty="0">
              <a:solidFill>
                <a:srgbClr val="F9FCFF"/>
              </a:solidFill>
              <a:latin typeface="Source Serif Pro"/>
            </a:endParaRPr>
          </a:p>
          <a:p>
            <a:pPr algn="l">
              <a:lnSpc>
                <a:spcPts val="3919"/>
              </a:lnSpc>
            </a:pP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sześćdziesięciu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kilku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kilometrów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od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Warszawy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,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znajduje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się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mała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zapadła</a:t>
            </a:r>
            <a:endParaRPr lang="en-US" sz="2800" dirty="0">
              <a:solidFill>
                <a:srgbClr val="F9FCFF"/>
              </a:solidFill>
              <a:latin typeface="Source Serif Pro"/>
            </a:endParaRPr>
          </a:p>
          <a:p>
            <a:pPr algn="l">
              <a:lnSpc>
                <a:spcPts val="3919"/>
              </a:lnSpc>
            </a:pP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stacyjka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Treblinka,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położona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niedaleko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stacji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Małkinia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,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gdzie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krzyżują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się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tory</a:t>
            </a:r>
          </a:p>
          <a:p>
            <a:pPr algn="l">
              <a:lnSpc>
                <a:spcPts val="3919"/>
              </a:lnSpc>
            </a:pP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kolejowe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,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idące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z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Warszawy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,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Białegostoku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,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Siedlec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i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Łomży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.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Niejednemu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zapewne</a:t>
            </a:r>
            <a:endParaRPr lang="en-US" sz="2800" dirty="0">
              <a:solidFill>
                <a:srgbClr val="F9FCFF"/>
              </a:solidFill>
              <a:latin typeface="Source Serif Pro"/>
            </a:endParaRPr>
          </a:p>
          <a:p>
            <a:pPr algn="l">
              <a:lnSpc>
                <a:spcPts val="3919"/>
              </a:lnSpc>
            </a:pP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spośród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tych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,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kogo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w 1942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roku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przywieziono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do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Treblinki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,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zdarzało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się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w</a:t>
            </a:r>
          </a:p>
          <a:p>
            <a:pPr algn="l">
              <a:lnSpc>
                <a:spcPts val="3919"/>
              </a:lnSpc>
            </a:pP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czasach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pokoju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przejeżdżać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tędy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,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roztargnionym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spojrzeniem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oglądać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monotonny</a:t>
            </a:r>
            <a:endParaRPr lang="en-US" sz="2800" dirty="0">
              <a:solidFill>
                <a:srgbClr val="F9FCFF"/>
              </a:solidFill>
              <a:latin typeface="Source Serif Pro"/>
            </a:endParaRPr>
          </a:p>
          <a:p>
            <a:pPr algn="l">
              <a:lnSpc>
                <a:spcPts val="3919"/>
              </a:lnSpc>
            </a:pP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pejzaż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—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sosny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,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piasek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,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piasek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i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znów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sosny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. (...) To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ubogie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pustkowie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zostało</a:t>
            </a:r>
            <a:endParaRPr lang="en-US" sz="2800" dirty="0">
              <a:solidFill>
                <a:srgbClr val="F9FCFF"/>
              </a:solidFill>
              <a:latin typeface="Source Serif Pro"/>
            </a:endParaRPr>
          </a:p>
          <a:p>
            <a:pPr algn="l">
              <a:lnSpc>
                <a:spcPts val="3919"/>
              </a:lnSpc>
            </a:pP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wybrane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i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zaaprobowane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przez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Reichsführera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SS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Heinricha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Himmlera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do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budowy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wszechświatowego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szafotu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.</a:t>
            </a:r>
          </a:p>
          <a:p>
            <a:pPr algn="r">
              <a:lnSpc>
                <a:spcPts val="3919"/>
              </a:lnSpc>
            </a:pPr>
            <a:r>
              <a:rPr lang="en-US" sz="2800" dirty="0">
                <a:solidFill>
                  <a:srgbClr val="F9FCFF"/>
                </a:solidFill>
                <a:latin typeface="Source Serif Pro"/>
              </a:rPr>
              <a:t>– </a:t>
            </a:r>
            <a:r>
              <a:rPr lang="en-US" sz="2800" dirty="0" err="1">
                <a:solidFill>
                  <a:srgbClr val="F9FCFF"/>
                </a:solidFill>
                <a:latin typeface="Source Serif Pro"/>
              </a:rPr>
              <a:t>Wasilij</a:t>
            </a:r>
            <a:r>
              <a:rPr lang="en-US" sz="2800" dirty="0">
                <a:solidFill>
                  <a:srgbClr val="F9FCFF"/>
                </a:solidFill>
                <a:latin typeface="Source Serif Pro"/>
              </a:rPr>
              <a:t> Grossman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030200" y="9539843"/>
            <a:ext cx="5943600" cy="378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0"/>
              </a:lnSpc>
            </a:pPr>
            <a:r>
              <a:rPr lang="en-US" sz="2346" spc="58" dirty="0">
                <a:solidFill>
                  <a:srgbClr val="F9FCFF"/>
                </a:solidFill>
                <a:latin typeface="Source Serif Pro"/>
              </a:rPr>
              <a:t>POSŁUCHAJ CYTATU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62075" y="670711"/>
            <a:ext cx="15661132" cy="855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600" dirty="0">
                <a:solidFill>
                  <a:srgbClr val="F9FCFF"/>
                </a:solidFill>
                <a:latin typeface="Montserrat Classic"/>
              </a:rPr>
              <a:t>BUDOWA OBOZU TREBLINKA II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485950" y="1987168"/>
            <a:ext cx="3108939" cy="1339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2"/>
              </a:lnSpc>
            </a:pPr>
            <a:r>
              <a:rPr lang="en-US" sz="7851">
                <a:solidFill>
                  <a:srgbClr val="8AABCA"/>
                </a:solidFill>
                <a:latin typeface="Source Serif Pro"/>
              </a:rPr>
              <a:t>"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84373" y="5978088"/>
            <a:ext cx="3108939" cy="1339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2"/>
              </a:lnSpc>
            </a:pPr>
            <a:r>
              <a:rPr lang="en-US" sz="7851" dirty="0">
                <a:solidFill>
                  <a:srgbClr val="8AABCA"/>
                </a:solidFill>
                <a:latin typeface="Source Serif Pro"/>
              </a:rPr>
              <a:t>"</a:t>
            </a:r>
          </a:p>
        </p:txBody>
      </p:sp>
      <p:sp>
        <p:nvSpPr>
          <p:cNvPr id="9" name="AutoShape 9"/>
          <p:cNvSpPr/>
          <p:nvPr/>
        </p:nvSpPr>
        <p:spPr>
          <a:xfrm>
            <a:off x="0" y="-1"/>
            <a:ext cx="609600" cy="10287001"/>
          </a:xfrm>
          <a:prstGeom prst="rect">
            <a:avLst/>
          </a:prstGeom>
          <a:solidFill>
            <a:srgbClr val="8AABCA"/>
          </a:solidFill>
        </p:spPr>
      </p:sp>
      <p:pic>
        <p:nvPicPr>
          <p:cNvPr id="11" name="1.Mapa Terenuv4-[AudioTrimmer.com]">
            <a:hlinkClick r:id="" action="ppaction://media"/>
            <a:extLst>
              <a:ext uri="{FF2B5EF4-FFF2-40B4-BE49-F238E27FC236}">
                <a16:creationId xmlns:a16="http://schemas.microsoft.com/office/drawing/2014/main" id="{ACE09C82-17B4-4792-B9AF-EF0D565678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70113" y="8115300"/>
            <a:ext cx="1063774" cy="1063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2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486</Words>
  <Application>Microsoft Office PowerPoint</Application>
  <PresentationFormat>Niestandardowy</PresentationFormat>
  <Paragraphs>59</Paragraphs>
  <Slides>7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Montserrat Classic</vt:lpstr>
      <vt:lpstr>Source Serif Pro</vt:lpstr>
      <vt:lpstr>Montserrat Classic Bold</vt:lpstr>
      <vt:lpstr>Calibri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Obóz Zagłady Treblinka II</dc:title>
  <dc:creator>Ewa Teleżynska</dc:creator>
  <cp:lastModifiedBy>Ewa Teleżynska</cp:lastModifiedBy>
  <cp:revision>29</cp:revision>
  <dcterms:created xsi:type="dcterms:W3CDTF">2006-08-16T00:00:00Z</dcterms:created>
  <dcterms:modified xsi:type="dcterms:W3CDTF">2020-11-10T11:10:42Z</dcterms:modified>
  <dc:identifier>DAEMRft7iLQ</dc:identifier>
</cp:coreProperties>
</file>